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1"/>
  </p:notesMasterIdLst>
  <p:sldIdLst>
    <p:sldId id="286" r:id="rId2"/>
    <p:sldId id="256" r:id="rId3"/>
    <p:sldId id="257" r:id="rId4"/>
    <p:sldId id="285" r:id="rId5"/>
    <p:sldId id="284" r:id="rId6"/>
    <p:sldId id="287" r:id="rId7"/>
    <p:sldId id="288" r:id="rId8"/>
    <p:sldId id="261" r:id="rId9"/>
    <p:sldId id="292" r:id="rId10"/>
    <p:sldId id="289" r:id="rId11"/>
    <p:sldId id="293" r:id="rId12"/>
    <p:sldId id="294" r:id="rId13"/>
    <p:sldId id="291" r:id="rId14"/>
    <p:sldId id="290" r:id="rId15"/>
    <p:sldId id="295" r:id="rId16"/>
    <p:sldId id="296" r:id="rId17"/>
    <p:sldId id="297" r:id="rId18"/>
    <p:sldId id="298" r:id="rId19"/>
    <p:sldId id="299" r:id="rId20"/>
    <p:sldId id="301" r:id="rId21"/>
    <p:sldId id="302" r:id="rId22"/>
    <p:sldId id="303" r:id="rId23"/>
    <p:sldId id="300" r:id="rId24"/>
    <p:sldId id="304" r:id="rId25"/>
    <p:sldId id="305" r:id="rId26"/>
    <p:sldId id="306" r:id="rId27"/>
    <p:sldId id="308" r:id="rId28"/>
    <p:sldId id="307" r:id="rId29"/>
    <p:sldId id="310" r:id="rId30"/>
    <p:sldId id="312" r:id="rId31"/>
    <p:sldId id="313" r:id="rId32"/>
    <p:sldId id="314" r:id="rId33"/>
    <p:sldId id="311" r:id="rId34"/>
    <p:sldId id="309" r:id="rId35"/>
    <p:sldId id="316" r:id="rId36"/>
    <p:sldId id="317" r:id="rId37"/>
    <p:sldId id="318" r:id="rId38"/>
    <p:sldId id="319" r:id="rId39"/>
    <p:sldId id="320" r:id="rId40"/>
    <p:sldId id="321" r:id="rId41"/>
    <p:sldId id="322" r:id="rId42"/>
    <p:sldId id="323" r:id="rId43"/>
    <p:sldId id="315" r:id="rId44"/>
    <p:sldId id="325" r:id="rId45"/>
    <p:sldId id="326" r:id="rId46"/>
    <p:sldId id="327" r:id="rId47"/>
    <p:sldId id="324" r:id="rId48"/>
    <p:sldId id="328" r:id="rId49"/>
    <p:sldId id="329" r:id="rId50"/>
  </p:sldIdLst>
  <p:sldSz cx="9144000" cy="5143500" type="screen16x9"/>
  <p:notesSz cx="7315200" cy="9601200"/>
  <p:embeddedFontLst>
    <p:embeddedFont>
      <p:font typeface="Montserrat" panose="020B0604020202020204" charset="0"/>
      <p:regular r:id="rId52"/>
      <p:bold r:id="rId53"/>
      <p:italic r:id="rId54"/>
      <p:boldItalic r:id="rId55"/>
    </p:embeddedFont>
    <p:embeddedFont>
      <p:font typeface="Montserrat ExtraBold" panose="020B0604020202020204" charset="0"/>
      <p:bold r:id="rId56"/>
      <p:boldItalic r:id="rId57"/>
    </p:embeddedFont>
    <p:embeddedFont>
      <p:font typeface="Montserrat Light"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867ED1-5DA7-44F8-9692-64369A37E7E3}">
  <a:tblStyle styleId="{16867ED1-5DA7-44F8-9692-64369A37E7E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6" autoAdjust="0"/>
    <p:restoredTop sz="93369" autoAdjust="0"/>
  </p:normalViewPr>
  <p:slideViewPr>
    <p:cSldViewPr>
      <p:cViewPr varScale="1">
        <p:scale>
          <a:sx n="72" d="100"/>
          <a:sy n="72" d="100"/>
        </p:scale>
        <p:origin x="744" y="5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blia.com/bible/nlt/Hab%201.6"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biblia.com/bible/nlt/Habakkuk%203.16" TargetMode="External"/><Relationship Id="rId4" Type="http://schemas.openxmlformats.org/officeDocument/2006/relationships/hyperlink" Target="https://biblia.com/bible/nlt/Habakkuk%202.1"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iblia.com/bible/esv/Hab%201.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1. </a:t>
            </a:r>
            <a:r>
              <a:rPr lang="en-US" dirty="0" err="1"/>
              <a:t>Ninevah</a:t>
            </a:r>
            <a:r>
              <a:rPr lang="en-US" dirty="0"/>
              <a:t> was the capital of Assyria, the arch rivals and enemies of Israel. </a:t>
            </a:r>
          </a:p>
          <a:p>
            <a:r>
              <a:rPr lang="en-US" dirty="0"/>
              <a:t>2. They were cruel, blood thirsty people, the worst in the land. - History says they would peel peoples skin off and put them up on posts in the cities for all to see. They would stack hundreds of skulls outside the city gates. They would chain people around the neck and take them into slavery. </a:t>
            </a:r>
          </a:p>
          <a:p>
            <a:r>
              <a:rPr lang="en-US" dirty="0"/>
              <a:t>3. If Jonah was familiar with other prophets he would have known that they were the one prophesied to bring Israel into captivity.</a:t>
            </a:r>
          </a:p>
          <a:p>
            <a:r>
              <a:rPr lang="en-US" dirty="0"/>
              <a:t>4. The most important reason was that he hated these people and he did not want to give them God’s message because he wanted to see them die.</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a. The prophet admits that he feels God is wrong for what he is doing. - How many times have you done this to God?</a:t>
            </a:r>
          </a:p>
          <a:p>
            <a:r>
              <a:rPr lang="en-US" dirty="0"/>
              <a:t>b. On the same hand he recognizes God is gracious, merciful, slow to anger, abundant in </a:t>
            </a:r>
            <a:r>
              <a:rPr lang="en-US" dirty="0" err="1"/>
              <a:t>lovingkindness</a:t>
            </a:r>
            <a:r>
              <a:rPr lang="en-US" dirty="0"/>
              <a:t>, and relents from doing harm. </a:t>
            </a:r>
            <a:br>
              <a:rPr lang="en-US" dirty="0"/>
            </a:br>
            <a:r>
              <a:rPr lang="en-US" dirty="0"/>
              <a:t>c. This proves to us that the reason he didn’t want to go to </a:t>
            </a:r>
            <a:r>
              <a:rPr lang="en-US" dirty="0" err="1"/>
              <a:t>Ninevah</a:t>
            </a:r>
            <a:r>
              <a:rPr lang="en-US" dirty="0"/>
              <a:t> is because he wanted them to perish.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rtl="1"/>
            <a:endParaRPr lang="ar-EG"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b="0" i="0" dirty="0">
                <a:solidFill>
                  <a:srgbClr val="000000"/>
                </a:solidFill>
                <a:latin typeface="Arial"/>
              </a:rPr>
              <a:t>We are altogether uncertain concerning the time when this prophet prophesied but God sent a variety of prophets, that they might strengthen the hands one another, and that out of the mouth of two or three witnesses every word might be established. In this prophecy,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rtl="1"/>
            <a:endParaRPr lang="ar-EG"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rtl="1"/>
            <a:endParaRPr lang="ar-EG"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lang="en-US" b="0" i="0" dirty="0">
              <a:solidFill>
                <a:srgbClr val="000000"/>
              </a:solidFill>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lang="en-US" b="0" i="0" dirty="0">
              <a:solidFill>
                <a:srgbClr val="000000"/>
              </a:solidFill>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rtl="1"/>
            <a:endParaRPr lang="ar-EG"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lang="en-US" b="0" i="0" dirty="0">
              <a:solidFill>
                <a:srgbClr val="000000"/>
              </a:solidFill>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lang="en-US" b="0" i="0" dirty="0">
              <a:solidFill>
                <a:srgbClr val="000000"/>
              </a:solid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dirty="0"/>
              <a:t>Determining the date of the book of Habakkuk is quite a bit easier than dating most books. He spoke often of an imminent Babylonian invasion (</a:t>
            </a:r>
            <a:r>
              <a:rPr lang="en-US" dirty="0">
                <a:hlinkClick r:id="rId3"/>
              </a:rPr>
              <a:t>Habakkuk 1:6</a:t>
            </a:r>
            <a:r>
              <a:rPr lang="en-US" dirty="0"/>
              <a:t>; </a:t>
            </a:r>
            <a:r>
              <a:rPr lang="en-US" dirty="0">
                <a:hlinkClick r:id="rId4"/>
              </a:rPr>
              <a:t>2:1</a:t>
            </a:r>
            <a:r>
              <a:rPr lang="en-US" dirty="0"/>
              <a:t>; </a:t>
            </a:r>
            <a:r>
              <a:rPr lang="en-US" dirty="0">
                <a:hlinkClick r:id="rId5"/>
              </a:rPr>
              <a:t>3:16</a:t>
            </a:r>
            <a:r>
              <a:rPr lang="en-US" dirty="0"/>
              <a:t>), an event that occurred on a smaller scale in 605 BC before the total destruction of Judah’s capital city, Jerusalem, in 586 BC. The way Habakkuk described Judah indicates a low time in its history. If the dating is to remain close to the Babylonian invasion, Habakkuk likely prophesied in the first five years of Josiah reign (609–598 BC) to a king who led his people into evil.</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rtl="1"/>
            <a:endParaRPr lang="ar-EG"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i</a:t>
            </a:r>
            <a:r>
              <a:rPr lang="en-US" dirty="0"/>
              <a:t>. It’s hard to say with certainty when Habakkuk prophesied. Since he speaks of God </a:t>
            </a:r>
            <a:r>
              <a:rPr lang="en-US" i="1" dirty="0"/>
              <a:t>raising up</a:t>
            </a:r>
            <a:r>
              <a:rPr lang="en-US" dirty="0"/>
              <a:t> the Babylonians (</a:t>
            </a:r>
            <a:r>
              <a:rPr lang="en-US" dirty="0">
                <a:hlinkClick r:id="rId3"/>
              </a:rPr>
              <a:t>Habakkuk 1:6</a:t>
            </a:r>
            <a:r>
              <a:rPr lang="en-US" dirty="0"/>
              <a:t>), we can guess that he wrote in the 25-year period between the time when Babylon conquered Nineveh and the Assyrian Empire (612 B.C.) and the time when Babylon conquered Jerusalem (587 B.C.).</a:t>
            </a:r>
          </a:p>
          <a:p>
            <a:r>
              <a:rPr lang="en-US" dirty="0"/>
              <a:t>ii. We don’t know how old Habakkuk was when he gave this prophecy, but it is likely that he lived during the time of godly king Josiah (640 to 609 B.C.) and then gave this prophecy during the reign of one of Josiah’s successors. Habakkuk knew what it was like to live during a time of revival, and then to see God’s people and the nation slip into lethargy and sin. “Habakkuk had a problem. He had lived through a period of national revival followed by a period of spiritual decline” (</a:t>
            </a:r>
            <a:r>
              <a:rPr lang="en-US" dirty="0" err="1"/>
              <a:t>Boice</a:t>
            </a:r>
            <a:r>
              <a:rPr lang="en-US" dirty="0"/>
              <a:t>).</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Habakkuk looked at the </a:t>
            </a:r>
            <a:r>
              <a:rPr lang="en-US" b="1" dirty="0"/>
              <a:t>violence</a:t>
            </a:r>
            <a:r>
              <a:rPr lang="en-US" dirty="0"/>
              <a:t> and injustice around him in the nation of Judah. He wondered where God was, and why God did not set things right.</a:t>
            </a:r>
          </a:p>
          <a:p>
            <a:pPr marL="483306" indent="-335629" defTabSz="966612">
              <a:defRPr/>
            </a:pPr>
            <a:r>
              <a:rPr lang="en-US" b="1" dirty="0"/>
              <a:t>God’s astounding work: bringing the Babylonians to judge Judah.</a:t>
            </a:r>
          </a:p>
          <a:p>
            <a:r>
              <a:rPr lang="en-US" dirty="0"/>
              <a:t>Habakkuk was first troubled that there was no judgment against Judah; God answered by telling him judgment was on the way. Then Habakkuk was troubled by the </a:t>
            </a:r>
            <a:r>
              <a:rPr lang="en-US" i="1" dirty="0"/>
              <a:t>agent</a:t>
            </a:r>
            <a:r>
              <a:rPr lang="en-US" dirty="0"/>
              <a:t> of judgment, the Babylonians – who were an even more wicked people than the people of Judah.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Same like what Habakkuk</a:t>
            </a:r>
            <a:r>
              <a:rPr lang="en-US" baseline="0" dirty="0"/>
              <a:t> did </a:t>
            </a:r>
            <a:r>
              <a:rPr lang="en-US" dirty="0"/>
              <a:t>we must observe the answers God gives by his word, his Spirit, and providences; what the Lord will say to our case. God will not disappoint the believing expectations of those who wait to hear what he will say unto them. </a:t>
            </a:r>
          </a:p>
          <a:p>
            <a:r>
              <a:rPr lang="en-US" dirty="0"/>
              <a:t>The first Curse upon the pride of life.</a:t>
            </a:r>
          </a:p>
          <a:p>
            <a:r>
              <a:rPr lang="en-US" dirty="0"/>
              <a:t>The second</a:t>
            </a:r>
            <a:r>
              <a:rPr lang="en-US" baseline="0" dirty="0"/>
              <a:t> curse is </a:t>
            </a:r>
            <a:r>
              <a:rPr lang="en-US" dirty="0"/>
              <a:t>upon all</a:t>
            </a:r>
            <a:r>
              <a:rPr lang="en-US" baseline="0" dirty="0"/>
              <a:t> which was </a:t>
            </a:r>
            <a:r>
              <a:rPr lang="en-US" dirty="0"/>
              <a:t>gained by fraud and injustice.</a:t>
            </a:r>
          </a:p>
          <a:p>
            <a:r>
              <a:rPr lang="en-US" dirty="0"/>
              <a:t>The third curse</a:t>
            </a:r>
            <a:r>
              <a:rPr lang="en-US" baseline="0" dirty="0"/>
              <a:t> is upon </a:t>
            </a:r>
            <a:r>
              <a:rPr lang="en-US" dirty="0"/>
              <a:t>sinner thinks he has managed his frauds and violence.</a:t>
            </a:r>
          </a:p>
          <a:p>
            <a:r>
              <a:rPr lang="en-US" dirty="0"/>
              <a:t>The</a:t>
            </a:r>
            <a:r>
              <a:rPr lang="en-US" baseline="0" dirty="0"/>
              <a:t> fourth is upon Satan to convince Gods people to commit sins.</a:t>
            </a:r>
          </a:p>
          <a:p>
            <a:r>
              <a:rPr lang="en-US" baseline="0" dirty="0"/>
              <a:t>The fifth is upon the Idol worshipers.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The prayer of Habakkuk shows us that revival is a work of God, not the achievement of man. There is something man can and must do for revival – simply cry out to God and plead for His reviving work.</a:t>
            </a:r>
          </a:p>
          <a:p>
            <a:r>
              <a:rPr lang="en-US" dirty="0"/>
              <a:t>Verse</a:t>
            </a:r>
            <a:r>
              <a:rPr lang="en-US" baseline="0" dirty="0"/>
              <a:t> 4 “</a:t>
            </a:r>
            <a:r>
              <a:rPr lang="en-US" sz="1200" dirty="0"/>
              <a:t>but the righteous person will live by his faithfulness” the heart of the prophecy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rtl="1"/>
            <a:r>
              <a:rPr lang="ar-EG" sz="1200" b="1" i="1" dirty="0"/>
              <a:t> نجد هنا صفات الخادم الحقيقي:</a:t>
            </a:r>
            <a:endParaRPr lang="ar-EG" sz="1200" dirty="0"/>
          </a:p>
          <a:p>
            <a:pPr rtl="1"/>
            <a:r>
              <a:rPr lang="ar-EG" sz="1200" dirty="0"/>
              <a:t>أ‌.        ‌قلب مفتوح أمام الله، حاملًا همومه وهموم مخدوميه داخلًا بها مخدعه طارحًا إياها أمام الله، ثم يخرج وفي قلبه عزاء وثقة.</a:t>
            </a:r>
          </a:p>
          <a:p>
            <a:pPr rtl="1"/>
            <a:r>
              <a:rPr lang="ar-EG" sz="1200" dirty="0"/>
              <a:t>ب‌.    ‌قلب مفتوح نحو المخدومين. فهو لم يحتمل آلام شعبه بالرغم من أنهم يستحقونها.</a:t>
            </a:r>
          </a:p>
          <a:p>
            <a:pPr rtl="1"/>
            <a:r>
              <a:rPr lang="ar-EG" sz="1200" dirty="0"/>
              <a:t>ت‌.    قلب مملوء فرحًا وتسبيحًا، ورؤية للمستقبل الذي فيه يتمجد الله</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lstStyle>
            <a:lvl1pPr marL="457200" lvl="0" indent="-368300" algn="ctr" rtl="0">
              <a:spcBef>
                <a:spcPts val="600"/>
              </a:spcBef>
              <a:spcAft>
                <a:spcPts val="0"/>
              </a:spcAft>
              <a:buClr>
                <a:srgbClr val="FFFFFF"/>
              </a:buClr>
              <a:buSzPts val="2200"/>
              <a:buChar char="◦"/>
              <a:defRPr i="1">
                <a:solidFill>
                  <a:srgbClr val="FFFFFF"/>
                </a:solidFill>
              </a:defRPr>
            </a:lvl1pPr>
            <a:lvl2pPr marL="914400" lvl="1" indent="-368300" algn="ctr" rtl="0">
              <a:spcBef>
                <a:spcPts val="1000"/>
              </a:spcBef>
              <a:spcAft>
                <a:spcPts val="0"/>
              </a:spcAft>
              <a:buClr>
                <a:srgbClr val="FFFFFF"/>
              </a:buClr>
              <a:buSzPts val="2200"/>
              <a:buChar char="◦"/>
              <a:defRPr i="1">
                <a:solidFill>
                  <a:srgbClr val="FFFFFF"/>
                </a:solidFill>
              </a:defRPr>
            </a:lvl2pPr>
            <a:lvl3pPr marL="1371600" lvl="2" indent="-368300" algn="ctr" rtl="0">
              <a:spcBef>
                <a:spcPts val="1000"/>
              </a:spcBef>
              <a:spcAft>
                <a:spcPts val="0"/>
              </a:spcAft>
              <a:buClr>
                <a:srgbClr val="FFFFFF"/>
              </a:buClr>
              <a:buSzPts val="2200"/>
              <a:buChar char="◦"/>
              <a:defRPr i="1">
                <a:solidFill>
                  <a:srgbClr val="FFFFFF"/>
                </a:solidFill>
              </a:defRPr>
            </a:lvl3pPr>
            <a:lvl4pPr marL="1828800" lvl="3" indent="-368300" algn="ctr" rtl="0">
              <a:spcBef>
                <a:spcPts val="1000"/>
              </a:spcBef>
              <a:spcAft>
                <a:spcPts val="0"/>
              </a:spcAft>
              <a:buClr>
                <a:srgbClr val="FFFFFF"/>
              </a:buClr>
              <a:buSzPts val="2200"/>
              <a:buChar char="◦"/>
              <a:defRPr i="1">
                <a:solidFill>
                  <a:srgbClr val="FFFFFF"/>
                </a:solidFill>
              </a:defRPr>
            </a:lvl4pPr>
            <a:lvl5pPr marL="2286000" lvl="4" indent="-368300" algn="ctr" rtl="0">
              <a:spcBef>
                <a:spcPts val="1000"/>
              </a:spcBef>
              <a:spcAft>
                <a:spcPts val="0"/>
              </a:spcAft>
              <a:buClr>
                <a:srgbClr val="FFFFFF"/>
              </a:buClr>
              <a:buSzPts val="2200"/>
              <a:buChar char="◦"/>
              <a:defRPr i="1">
                <a:solidFill>
                  <a:srgbClr val="FFFFFF"/>
                </a:solidFill>
              </a:defRPr>
            </a:lvl5pPr>
            <a:lvl6pPr marL="2743200" lvl="5" indent="-368300" algn="ctr" rtl="0">
              <a:spcBef>
                <a:spcPts val="1000"/>
              </a:spcBef>
              <a:spcAft>
                <a:spcPts val="0"/>
              </a:spcAft>
              <a:buClr>
                <a:srgbClr val="FFFFFF"/>
              </a:buClr>
              <a:buSzPts val="2200"/>
              <a:buChar char="◦"/>
              <a:defRPr i="1">
                <a:solidFill>
                  <a:srgbClr val="FFFFFF"/>
                </a:solidFill>
              </a:defRPr>
            </a:lvl6pPr>
            <a:lvl7pPr marL="3200400" lvl="6" indent="-368300" algn="ctr" rtl="0">
              <a:spcBef>
                <a:spcPts val="1000"/>
              </a:spcBef>
              <a:spcAft>
                <a:spcPts val="0"/>
              </a:spcAft>
              <a:buClr>
                <a:srgbClr val="FFFFFF"/>
              </a:buClr>
              <a:buSzPts val="2200"/>
              <a:buChar char="◦"/>
              <a:defRPr i="1">
                <a:solidFill>
                  <a:srgbClr val="FFFFFF"/>
                </a:solidFill>
              </a:defRPr>
            </a:lvl7pPr>
            <a:lvl8pPr marL="3657600" lvl="7" indent="-368300" algn="ctr" rtl="0">
              <a:spcBef>
                <a:spcPts val="1000"/>
              </a:spcBef>
              <a:spcAft>
                <a:spcPts val="0"/>
              </a:spcAft>
              <a:buClr>
                <a:srgbClr val="FFFFFF"/>
              </a:buClr>
              <a:buSzPts val="2200"/>
              <a:buChar char="◦"/>
              <a:defRPr i="1">
                <a:solidFill>
                  <a:srgbClr val="FFFFFF"/>
                </a:solidFill>
              </a:defRPr>
            </a:lvl8pPr>
            <a:lvl9pPr marL="4114800" lvl="8" indent="-368300" algn="ctr">
              <a:spcBef>
                <a:spcPts val="1000"/>
              </a:spcBef>
              <a:spcAft>
                <a:spcPts val="1000"/>
              </a:spcAft>
              <a:buClr>
                <a:srgbClr val="FFFFFF"/>
              </a:buClr>
              <a:buSzPts val="2200"/>
              <a:buChar char="◦"/>
              <a:defRPr i="1">
                <a:solidFill>
                  <a:srgbClr val="FFFFFF"/>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b="1">
                <a:solidFill>
                  <a:srgbClr val="FFFFFF"/>
                </a:solidFill>
                <a:latin typeface="Montserrat"/>
                <a:ea typeface="Montserrat"/>
                <a:cs typeface="Montserrat"/>
                <a:sym typeface="Montserrat"/>
              </a:rPr>
              <a:t>“</a:t>
            </a:r>
            <a:endParaRPr sz="7200" b="1">
              <a:solidFill>
                <a:srgbClr val="FFFFFF"/>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lstStyle>
            <a:lvl1pPr lvl="0">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1pPr>
            <a:lvl2pPr lvl="1">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2pPr>
            <a:lvl3pPr lvl="2">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3pPr>
            <a:lvl4pPr lvl="3">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4pPr>
            <a:lvl5pPr lvl="4">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5pPr>
            <a:lvl6pPr lvl="5">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6pPr>
            <a:lvl7pPr lvl="6">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7pPr>
            <a:lvl8pPr lvl="7">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8pPr>
            <a:lvl9pPr lvl="8">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lstStyle>
            <a:lvl1pPr marL="457200" lvl="0" indent="-368300">
              <a:lnSpc>
                <a:spcPct val="115000"/>
              </a:lnSpc>
              <a:spcBef>
                <a:spcPts val="6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rgbClr val="B7B7B7"/>
                </a:solidFill>
                <a:latin typeface="Montserrat Light"/>
                <a:ea typeface="Montserrat Light"/>
                <a:cs typeface="Montserrat Light"/>
                <a:sym typeface="Montserrat Light"/>
              </a:defRPr>
            </a:lvl1pPr>
            <a:lvl2pPr lvl="1" algn="r">
              <a:buNone/>
              <a:defRPr sz="1200">
                <a:solidFill>
                  <a:srgbClr val="B7B7B7"/>
                </a:solidFill>
                <a:latin typeface="Montserrat Light"/>
                <a:ea typeface="Montserrat Light"/>
                <a:cs typeface="Montserrat Light"/>
                <a:sym typeface="Montserrat Light"/>
              </a:defRPr>
            </a:lvl2pPr>
            <a:lvl3pPr lvl="2" algn="r">
              <a:buNone/>
              <a:defRPr sz="1200">
                <a:solidFill>
                  <a:srgbClr val="B7B7B7"/>
                </a:solidFill>
                <a:latin typeface="Montserrat Light"/>
                <a:ea typeface="Montserrat Light"/>
                <a:cs typeface="Montserrat Light"/>
                <a:sym typeface="Montserrat Light"/>
              </a:defRPr>
            </a:lvl3pPr>
            <a:lvl4pPr lvl="3" algn="r">
              <a:buNone/>
              <a:defRPr sz="1200">
                <a:solidFill>
                  <a:srgbClr val="B7B7B7"/>
                </a:solidFill>
                <a:latin typeface="Montserrat Light"/>
                <a:ea typeface="Montserrat Light"/>
                <a:cs typeface="Montserrat Light"/>
                <a:sym typeface="Montserrat Light"/>
              </a:defRPr>
            </a:lvl4pPr>
            <a:lvl5pPr lvl="4" algn="r">
              <a:buNone/>
              <a:defRPr sz="1200">
                <a:solidFill>
                  <a:srgbClr val="B7B7B7"/>
                </a:solidFill>
                <a:latin typeface="Montserrat Light"/>
                <a:ea typeface="Montserrat Light"/>
                <a:cs typeface="Montserrat Light"/>
                <a:sym typeface="Montserrat Light"/>
              </a:defRPr>
            </a:lvl5pPr>
            <a:lvl6pPr lvl="5" algn="r">
              <a:buNone/>
              <a:defRPr sz="1200">
                <a:solidFill>
                  <a:srgbClr val="B7B7B7"/>
                </a:solidFill>
                <a:latin typeface="Montserrat Light"/>
                <a:ea typeface="Montserrat Light"/>
                <a:cs typeface="Montserrat Light"/>
                <a:sym typeface="Montserrat Light"/>
              </a:defRPr>
            </a:lvl6pPr>
            <a:lvl7pPr lvl="6" algn="r">
              <a:buNone/>
              <a:defRPr sz="1200">
                <a:solidFill>
                  <a:srgbClr val="B7B7B7"/>
                </a:solidFill>
                <a:latin typeface="Montserrat Light"/>
                <a:ea typeface="Montserrat Light"/>
                <a:cs typeface="Montserrat Light"/>
                <a:sym typeface="Montserrat Light"/>
              </a:defRPr>
            </a:lvl7pPr>
            <a:lvl8pPr lvl="7" algn="r">
              <a:buNone/>
              <a:defRPr sz="1200">
                <a:solidFill>
                  <a:srgbClr val="B7B7B7"/>
                </a:solidFill>
                <a:latin typeface="Montserrat Light"/>
                <a:ea typeface="Montserrat Light"/>
                <a:cs typeface="Montserrat Light"/>
                <a:sym typeface="Montserrat Light"/>
              </a:defRPr>
            </a:lvl8pPr>
            <a:lvl9pPr lvl="8" algn="r">
              <a:buNone/>
              <a:defRPr sz="1200">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44.xml"/><Relationship Id="rId4" Type="http://schemas.openxmlformats.org/officeDocument/2006/relationships/slide" Target="slide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www.biblegateway.com/passage/?search=Amos+3&amp;version=NIV"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None/>
            </a:pPr>
            <a:r>
              <a:rPr lang="en-US" b="1" dirty="0"/>
              <a:t>Minor Prophets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sp>
        <p:nvSpPr>
          <p:cNvPr id="4" name="TextBox 3"/>
          <p:cNvSpPr txBox="1"/>
          <p:nvPr/>
        </p:nvSpPr>
        <p:spPr>
          <a:xfrm>
            <a:off x="2743200" y="3867150"/>
            <a:ext cx="914400" cy="307777"/>
          </a:xfrm>
          <a:prstGeom prst="rect">
            <a:avLst/>
          </a:prstGeom>
          <a:noFill/>
        </p:spPr>
        <p:txBody>
          <a:bodyPr wrap="square" rtlCol="0">
            <a:spAutoFit/>
          </a:bodyPr>
          <a:lstStyle/>
          <a:p>
            <a:r>
              <a:rPr lang="en-US" b="1" dirty="0"/>
              <a:t>Hosea</a:t>
            </a:r>
            <a:endParaRPr lang="en-US" dirty="0"/>
          </a:p>
        </p:txBody>
      </p:sp>
      <p:sp>
        <p:nvSpPr>
          <p:cNvPr id="6" name="Slide Number Placeholder 2"/>
          <p:cNvSpPr txBox="1">
            <a:spLocks/>
          </p:cNvSpPr>
          <p:nvPr/>
        </p:nvSpPr>
        <p:spPr>
          <a:xfrm>
            <a:off x="8632984" y="49022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7" name="TextBox 6"/>
          <p:cNvSpPr txBox="1"/>
          <p:nvPr/>
        </p:nvSpPr>
        <p:spPr>
          <a:xfrm>
            <a:off x="2057400" y="3257550"/>
            <a:ext cx="914400" cy="307777"/>
          </a:xfrm>
          <a:prstGeom prst="rect">
            <a:avLst/>
          </a:prstGeom>
          <a:noFill/>
        </p:spPr>
        <p:txBody>
          <a:bodyPr wrap="square" rtlCol="0">
            <a:spAutoFit/>
          </a:bodyPr>
          <a:lstStyle/>
          <a:p>
            <a:r>
              <a:rPr lang="en-US" b="1" dirty="0">
                <a:hlinkClick r:id="rId3" action="ppaction://hlinksldjump"/>
              </a:rPr>
              <a:t>Joel</a:t>
            </a:r>
            <a:endParaRPr lang="en-US" dirty="0"/>
          </a:p>
        </p:txBody>
      </p:sp>
      <p:sp>
        <p:nvSpPr>
          <p:cNvPr id="9" name="Slide Number Placeholder 2"/>
          <p:cNvSpPr txBox="1">
            <a:spLocks/>
          </p:cNvSpPr>
          <p:nvPr/>
        </p:nvSpPr>
        <p:spPr>
          <a:xfrm>
            <a:off x="8785384" y="50546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0" name="TextBox 9"/>
          <p:cNvSpPr txBox="1"/>
          <p:nvPr/>
        </p:nvSpPr>
        <p:spPr>
          <a:xfrm>
            <a:off x="2057400" y="2571750"/>
            <a:ext cx="914400" cy="307777"/>
          </a:xfrm>
          <a:prstGeom prst="rect">
            <a:avLst/>
          </a:prstGeom>
          <a:noFill/>
        </p:spPr>
        <p:txBody>
          <a:bodyPr wrap="square" rtlCol="0">
            <a:spAutoFit/>
          </a:bodyPr>
          <a:lstStyle/>
          <a:p>
            <a:r>
              <a:rPr lang="en-US" b="1" dirty="0">
                <a:hlinkClick r:id="rId4" action="ppaction://hlinksldjump"/>
              </a:rPr>
              <a:t>Amos</a:t>
            </a:r>
            <a:endParaRPr lang="en-US" dirty="0"/>
          </a:p>
        </p:txBody>
      </p:sp>
      <p:sp>
        <p:nvSpPr>
          <p:cNvPr id="12" name="Slide Number Placeholder 2"/>
          <p:cNvSpPr txBox="1">
            <a:spLocks/>
          </p:cNvSpPr>
          <p:nvPr/>
        </p:nvSpPr>
        <p:spPr>
          <a:xfrm>
            <a:off x="8937784" y="52070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3" name="TextBox 12"/>
          <p:cNvSpPr txBox="1"/>
          <p:nvPr/>
        </p:nvSpPr>
        <p:spPr>
          <a:xfrm>
            <a:off x="1981200" y="1962150"/>
            <a:ext cx="914400" cy="307777"/>
          </a:xfrm>
          <a:prstGeom prst="rect">
            <a:avLst/>
          </a:prstGeom>
          <a:noFill/>
        </p:spPr>
        <p:txBody>
          <a:bodyPr wrap="square" rtlCol="0">
            <a:spAutoFit/>
          </a:bodyPr>
          <a:lstStyle/>
          <a:p>
            <a:r>
              <a:rPr lang="en-US" b="1" dirty="0">
                <a:hlinkClick r:id="rId5" action="ppaction://hlinksldjump"/>
              </a:rPr>
              <a:t>Obadiah</a:t>
            </a:r>
            <a:endParaRPr lang="en-US" dirty="0"/>
          </a:p>
        </p:txBody>
      </p:sp>
      <p:sp>
        <p:nvSpPr>
          <p:cNvPr id="15" name="Slide Number Placeholder 2"/>
          <p:cNvSpPr txBox="1">
            <a:spLocks/>
          </p:cNvSpPr>
          <p:nvPr/>
        </p:nvSpPr>
        <p:spPr>
          <a:xfrm>
            <a:off x="9090184" y="53594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6" name="TextBox 15"/>
          <p:cNvSpPr txBox="1"/>
          <p:nvPr/>
        </p:nvSpPr>
        <p:spPr>
          <a:xfrm>
            <a:off x="2209800" y="1352550"/>
            <a:ext cx="914400" cy="307777"/>
          </a:xfrm>
          <a:prstGeom prst="rect">
            <a:avLst/>
          </a:prstGeom>
          <a:noFill/>
        </p:spPr>
        <p:txBody>
          <a:bodyPr wrap="square" rtlCol="0">
            <a:spAutoFit/>
          </a:bodyPr>
          <a:lstStyle/>
          <a:p>
            <a:r>
              <a:rPr lang="en-US" b="1" dirty="0">
                <a:hlinkClick r:id="rId6" action="ppaction://hlinksldjump"/>
              </a:rPr>
              <a:t>Jonah</a:t>
            </a:r>
            <a:endParaRPr lang="en-US" dirty="0"/>
          </a:p>
        </p:txBody>
      </p:sp>
      <p:sp>
        <p:nvSpPr>
          <p:cNvPr id="18" name="Slide Number Placeholder 2"/>
          <p:cNvSpPr txBox="1">
            <a:spLocks/>
          </p:cNvSpPr>
          <p:nvPr/>
        </p:nvSpPr>
        <p:spPr>
          <a:xfrm>
            <a:off x="9242584" y="55118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9" name="TextBox 18"/>
          <p:cNvSpPr txBox="1"/>
          <p:nvPr/>
        </p:nvSpPr>
        <p:spPr>
          <a:xfrm>
            <a:off x="3200400" y="1047750"/>
            <a:ext cx="914400" cy="307777"/>
          </a:xfrm>
          <a:prstGeom prst="rect">
            <a:avLst/>
          </a:prstGeom>
          <a:noFill/>
        </p:spPr>
        <p:txBody>
          <a:bodyPr wrap="square" rtlCol="0">
            <a:spAutoFit/>
          </a:bodyPr>
          <a:lstStyle/>
          <a:p>
            <a:r>
              <a:rPr lang="en-US" b="1" dirty="0"/>
              <a:t>Micah</a:t>
            </a:r>
            <a:endParaRPr lang="en-US" dirty="0"/>
          </a:p>
        </p:txBody>
      </p:sp>
      <p:sp>
        <p:nvSpPr>
          <p:cNvPr id="21" name="Slide Number Placeholder 2"/>
          <p:cNvSpPr txBox="1">
            <a:spLocks/>
          </p:cNvSpPr>
          <p:nvPr/>
        </p:nvSpPr>
        <p:spPr>
          <a:xfrm>
            <a:off x="9394984" y="56642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22" name="TextBox 21"/>
          <p:cNvSpPr txBox="1"/>
          <p:nvPr/>
        </p:nvSpPr>
        <p:spPr>
          <a:xfrm>
            <a:off x="5181600" y="1047750"/>
            <a:ext cx="914400" cy="307777"/>
          </a:xfrm>
          <a:prstGeom prst="rect">
            <a:avLst/>
          </a:prstGeom>
          <a:noFill/>
        </p:spPr>
        <p:txBody>
          <a:bodyPr wrap="square" rtlCol="0">
            <a:spAutoFit/>
          </a:bodyPr>
          <a:lstStyle/>
          <a:p>
            <a:r>
              <a:rPr lang="en-US" b="1" dirty="0"/>
              <a:t>Nahum</a:t>
            </a:r>
            <a:endParaRPr lang="en-US" dirty="0"/>
          </a:p>
        </p:txBody>
      </p:sp>
      <p:sp>
        <p:nvSpPr>
          <p:cNvPr id="24" name="Slide Number Placeholder 2"/>
          <p:cNvSpPr txBox="1">
            <a:spLocks/>
          </p:cNvSpPr>
          <p:nvPr/>
        </p:nvSpPr>
        <p:spPr>
          <a:xfrm>
            <a:off x="9547384" y="58166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25" name="TextBox 24"/>
          <p:cNvSpPr txBox="1"/>
          <p:nvPr/>
        </p:nvSpPr>
        <p:spPr>
          <a:xfrm>
            <a:off x="5943600" y="1428750"/>
            <a:ext cx="1447800" cy="307777"/>
          </a:xfrm>
          <a:prstGeom prst="rect">
            <a:avLst/>
          </a:prstGeom>
          <a:noFill/>
        </p:spPr>
        <p:txBody>
          <a:bodyPr wrap="square" rtlCol="0">
            <a:spAutoFit/>
          </a:bodyPr>
          <a:lstStyle/>
          <a:p>
            <a:r>
              <a:rPr lang="en-US" b="1" dirty="0">
                <a:hlinkClick r:id="rId7" action="ppaction://hlinksldjump"/>
              </a:rPr>
              <a:t>Habakkuk</a:t>
            </a:r>
            <a:endParaRPr lang="en-US" dirty="0"/>
          </a:p>
        </p:txBody>
      </p:sp>
      <p:sp>
        <p:nvSpPr>
          <p:cNvPr id="27" name="Slide Number Placeholder 2"/>
          <p:cNvSpPr txBox="1">
            <a:spLocks/>
          </p:cNvSpPr>
          <p:nvPr/>
        </p:nvSpPr>
        <p:spPr>
          <a:xfrm>
            <a:off x="9699784" y="59690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28" name="TextBox 27"/>
          <p:cNvSpPr txBox="1"/>
          <p:nvPr/>
        </p:nvSpPr>
        <p:spPr>
          <a:xfrm>
            <a:off x="5943600" y="2114550"/>
            <a:ext cx="1447800" cy="307777"/>
          </a:xfrm>
          <a:prstGeom prst="rect">
            <a:avLst/>
          </a:prstGeom>
          <a:noFill/>
        </p:spPr>
        <p:txBody>
          <a:bodyPr wrap="square" rtlCol="0">
            <a:spAutoFit/>
          </a:bodyPr>
          <a:lstStyle/>
          <a:p>
            <a:r>
              <a:rPr lang="en-US" b="1" dirty="0"/>
              <a:t>Zephaniah</a:t>
            </a:r>
            <a:endParaRPr lang="en-US" dirty="0"/>
          </a:p>
        </p:txBody>
      </p:sp>
      <p:sp>
        <p:nvSpPr>
          <p:cNvPr id="30" name="Slide Number Placeholder 2"/>
          <p:cNvSpPr txBox="1">
            <a:spLocks/>
          </p:cNvSpPr>
          <p:nvPr/>
        </p:nvSpPr>
        <p:spPr>
          <a:xfrm>
            <a:off x="9852184" y="61214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31" name="TextBox 30"/>
          <p:cNvSpPr txBox="1"/>
          <p:nvPr/>
        </p:nvSpPr>
        <p:spPr>
          <a:xfrm>
            <a:off x="6172200" y="2571750"/>
            <a:ext cx="914400" cy="307777"/>
          </a:xfrm>
          <a:prstGeom prst="rect">
            <a:avLst/>
          </a:prstGeom>
          <a:noFill/>
        </p:spPr>
        <p:txBody>
          <a:bodyPr wrap="square" rtlCol="0">
            <a:spAutoFit/>
          </a:bodyPr>
          <a:lstStyle/>
          <a:p>
            <a:r>
              <a:rPr lang="en-US" b="1" dirty="0"/>
              <a:t>Haggai</a:t>
            </a:r>
            <a:endParaRPr lang="en-US" dirty="0"/>
          </a:p>
        </p:txBody>
      </p:sp>
      <p:sp>
        <p:nvSpPr>
          <p:cNvPr id="35" name="TextBox 34"/>
          <p:cNvSpPr txBox="1"/>
          <p:nvPr/>
        </p:nvSpPr>
        <p:spPr>
          <a:xfrm>
            <a:off x="6019800" y="3257550"/>
            <a:ext cx="1600200" cy="307777"/>
          </a:xfrm>
          <a:prstGeom prst="rect">
            <a:avLst/>
          </a:prstGeom>
          <a:noFill/>
        </p:spPr>
        <p:txBody>
          <a:bodyPr wrap="square" rtlCol="0">
            <a:spAutoFit/>
          </a:bodyPr>
          <a:lstStyle/>
          <a:p>
            <a:r>
              <a:rPr lang="en-US" b="1" dirty="0"/>
              <a:t>Zechariah</a:t>
            </a:r>
            <a:endParaRPr lang="en-US" dirty="0"/>
          </a:p>
        </p:txBody>
      </p:sp>
      <p:sp>
        <p:nvSpPr>
          <p:cNvPr id="36" name="TextBox 35"/>
          <p:cNvSpPr txBox="1"/>
          <p:nvPr/>
        </p:nvSpPr>
        <p:spPr>
          <a:xfrm>
            <a:off x="5867400" y="3943350"/>
            <a:ext cx="914400" cy="307777"/>
          </a:xfrm>
          <a:prstGeom prst="rect">
            <a:avLst/>
          </a:prstGeom>
          <a:noFill/>
        </p:spPr>
        <p:txBody>
          <a:bodyPr wrap="square" rtlCol="0">
            <a:spAutoFit/>
          </a:bodyPr>
          <a:lstStyle/>
          <a:p>
            <a:r>
              <a:rPr lang="en-US" b="1" dirty="0"/>
              <a:t>Malachi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00" y="911700"/>
            <a:ext cx="2272800" cy="3327600"/>
          </a:xfrm>
        </p:spPr>
        <p:txBody>
          <a:bodyPr/>
          <a:lstStyle/>
          <a:p>
            <a:r>
              <a:rPr lang="en-US" sz="2800" dirty="0"/>
              <a:t>Introduction to the book of Jonah</a:t>
            </a:r>
            <a:endParaRPr lang="en-US" dirty="0"/>
          </a:p>
        </p:txBody>
      </p:sp>
      <p:sp>
        <p:nvSpPr>
          <p:cNvPr id="3" name="Text Placeholder 2"/>
          <p:cNvSpPr>
            <a:spLocks noGrp="1"/>
          </p:cNvSpPr>
          <p:nvPr>
            <p:ph type="body" idx="1"/>
          </p:nvPr>
        </p:nvSpPr>
        <p:spPr>
          <a:xfrm>
            <a:off x="3844325" y="514350"/>
            <a:ext cx="4842600" cy="4114799"/>
          </a:xfrm>
        </p:spPr>
        <p:txBody>
          <a:bodyPr/>
          <a:lstStyle/>
          <a:p>
            <a:pPr>
              <a:buFont typeface="Wingdings" pitchFamily="2" charset="2"/>
              <a:buChar char="Ø"/>
            </a:pPr>
            <a:r>
              <a:rPr lang="en-US" sz="1800" dirty="0"/>
              <a:t>The  book of Jonah is an announcement from God enforcing the acceptance of the gentiles and glimpse of his messages to them. We understand that God reveals himself to everyone not to certain people.</a:t>
            </a:r>
          </a:p>
          <a:p>
            <a:pPr>
              <a:buFont typeface="Wingdings" pitchFamily="2" charset="2"/>
              <a:buChar char="Ø"/>
            </a:pPr>
            <a:r>
              <a:rPr lang="en-US" sz="1800" dirty="0"/>
              <a:t>Jonah’s name means “dove” in Hebrew and also suffering </a:t>
            </a:r>
          </a:p>
          <a:p>
            <a:pPr>
              <a:buFont typeface="Wingdings" pitchFamily="2" charset="2"/>
              <a:buChar char="Ø"/>
            </a:pPr>
            <a:r>
              <a:rPr lang="en-US" sz="1800" dirty="0"/>
              <a:t>He is believed to be the son of Widow at Zarephath1 Kings 17</a:t>
            </a:r>
            <a:endParaRPr lang="en-US"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1550"/>
            <a:ext cx="2425200" cy="3327600"/>
          </a:xfrm>
        </p:spPr>
        <p:txBody>
          <a:bodyPr/>
          <a:lstStyle/>
          <a:p>
            <a:r>
              <a:rPr lang="en-US" sz="2800" dirty="0"/>
              <a:t>Introduction to the book of Jonah</a:t>
            </a:r>
            <a:endParaRPr lang="en-US" dirty="0"/>
          </a:p>
        </p:txBody>
      </p:sp>
      <p:sp>
        <p:nvSpPr>
          <p:cNvPr id="3" name="Text Placeholder 2"/>
          <p:cNvSpPr>
            <a:spLocks noGrp="1"/>
          </p:cNvSpPr>
          <p:nvPr>
            <p:ph type="body" idx="1"/>
          </p:nvPr>
        </p:nvSpPr>
        <p:spPr>
          <a:xfrm>
            <a:off x="3844325" y="514350"/>
            <a:ext cx="4842600" cy="4114799"/>
          </a:xfrm>
        </p:spPr>
        <p:txBody>
          <a:bodyPr/>
          <a:lstStyle/>
          <a:p>
            <a:pPr>
              <a:buFont typeface="Wingdings" pitchFamily="2" charset="2"/>
              <a:buChar char="Ø"/>
            </a:pPr>
            <a:r>
              <a:rPr lang="en-US" sz="1600" dirty="0"/>
              <a:t>Jonah lived in the eighth century BC. Some have estimated between 793-753 BC (possibly 780 BC).</a:t>
            </a:r>
          </a:p>
          <a:p>
            <a:pPr>
              <a:buFont typeface="Wingdings" pitchFamily="2" charset="2"/>
              <a:buChar char="Ø"/>
            </a:pPr>
            <a:r>
              <a:rPr lang="en-US" sz="1600" dirty="0"/>
              <a:t>The book of Jonah is prophetic work that is unlike any of the other prophets. The genre is historical literature. The book is surrounded by historical data: Jonah was a historical person, Nineveh was a historical city, the seaport of Joppa has historical significance, etc. There is no reason to doubt its historical value, no matter how magical the story might seem to the reader.</a:t>
            </a:r>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Introduction to the book of Jonah</a:t>
            </a:r>
            <a:endParaRPr lang="en-US" dirty="0"/>
          </a:p>
        </p:txBody>
      </p:sp>
      <p:sp>
        <p:nvSpPr>
          <p:cNvPr id="3" name="Text Placeholder 2"/>
          <p:cNvSpPr>
            <a:spLocks noGrp="1"/>
          </p:cNvSpPr>
          <p:nvPr>
            <p:ph type="body" idx="1"/>
          </p:nvPr>
        </p:nvSpPr>
        <p:spPr>
          <a:xfrm>
            <a:off x="3844325" y="514350"/>
            <a:ext cx="4842600" cy="4114799"/>
          </a:xfrm>
        </p:spPr>
        <p:txBody>
          <a:bodyPr/>
          <a:lstStyle/>
          <a:p>
            <a:pPr>
              <a:buFont typeface="Wingdings" pitchFamily="2" charset="2"/>
              <a:buChar char="Ø"/>
            </a:pPr>
            <a:r>
              <a:rPr lang="en-US" sz="1600" dirty="0"/>
              <a:t>. </a:t>
            </a:r>
            <a:r>
              <a:rPr lang="en-US" sz="1600" dirty="0" err="1"/>
              <a:t>Ninevah</a:t>
            </a:r>
            <a:r>
              <a:rPr lang="en-US" sz="1600" dirty="0"/>
              <a:t> was the capital of Assyria, the arch rivals and enemies of Israel</a:t>
            </a:r>
          </a:p>
          <a:p>
            <a:pPr>
              <a:buFont typeface="Wingdings" pitchFamily="2" charset="2"/>
              <a:buChar char="Ø"/>
            </a:pPr>
            <a:r>
              <a:rPr lang="en-US" sz="1600" dirty="0"/>
              <a:t>We learn from the book of Jonah that God is orchestrating the nature, the sea , the animals, trees to achieve a mission   </a:t>
            </a:r>
          </a:p>
          <a:p>
            <a:pPr>
              <a:buFont typeface="Wingdings" pitchFamily="2" charset="2"/>
              <a:buChar char="Ø"/>
            </a:pPr>
            <a:r>
              <a:rPr lang="en-US" sz="1600" dirty="0"/>
              <a:t>Jesus referred to the story of Jonah in Matthew 12:39</a:t>
            </a:r>
            <a:endParaRPr lang="en-US" sz="1600" b="1" dirty="0"/>
          </a:p>
          <a:p>
            <a:pPr>
              <a:buFont typeface="Wingdings" pitchFamily="2" charset="2"/>
              <a:buChar char="Ø"/>
            </a:pPr>
            <a:endParaRPr lang="en-US" sz="1600" b="1" dirty="0"/>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a:t>
            </a:r>
          </a:p>
        </p:txBody>
      </p:sp>
      <p:sp>
        <p:nvSpPr>
          <p:cNvPr id="3" name="Text Placeholder 2"/>
          <p:cNvSpPr>
            <a:spLocks noGrp="1"/>
          </p:cNvSpPr>
          <p:nvPr>
            <p:ph type="body" idx="1"/>
          </p:nvPr>
        </p:nvSpPr>
        <p:spPr/>
        <p:txBody>
          <a:bodyPr/>
          <a:lstStyle/>
          <a:p>
            <a:pPr marL="546100" indent="-457200">
              <a:buFont typeface="Wingdings" pitchFamily="2" charset="2"/>
              <a:buChar char="Ø"/>
            </a:pPr>
            <a:r>
              <a:rPr lang="en-US" sz="1600" dirty="0"/>
              <a:t>Jonah Flees From the </a:t>
            </a:r>
            <a:r>
              <a:rPr lang="en-US" sz="1600" cap="small" dirty="0"/>
              <a:t>Lord. Why?</a:t>
            </a:r>
          </a:p>
          <a:p>
            <a:pPr marL="546100" indent="-457200">
              <a:buFont typeface="Wingdings" pitchFamily="2" charset="2"/>
              <a:buChar char="Ø"/>
            </a:pPr>
            <a:r>
              <a:rPr lang="en-US" sz="1600" dirty="0"/>
              <a:t>Jonah went </a:t>
            </a:r>
            <a:r>
              <a:rPr lang="en-US" sz="1600" b="1" dirty="0"/>
              <a:t>down</a:t>
            </a:r>
            <a:r>
              <a:rPr lang="en-US" sz="1600" dirty="0"/>
              <a:t> to Joppa then gone </a:t>
            </a:r>
            <a:r>
              <a:rPr lang="en-US" sz="1600" b="1" dirty="0"/>
              <a:t>below</a:t>
            </a:r>
            <a:r>
              <a:rPr lang="en-US" sz="1600" dirty="0"/>
              <a:t> deck (Jonah kept on drowning in his sin to the extent that he never noticed the trouble surrounding him any more)</a:t>
            </a:r>
          </a:p>
          <a:p>
            <a:pPr marL="546100" indent="-457200">
              <a:buFont typeface="Wingdings" pitchFamily="2" charset="2"/>
              <a:buChar char="Ø"/>
            </a:pPr>
            <a:r>
              <a:rPr lang="en-US" sz="1600" dirty="0"/>
              <a:t>Gentile mariners praying to their gods woke Jonah up and they asked him to pray to his God so that they could be saved </a:t>
            </a:r>
            <a:br>
              <a:rPr lang="en-US" dirty="0"/>
            </a:b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14</a:t>
            </a:fld>
            <a:endParaRPr lang="en"/>
          </a:p>
        </p:txBody>
      </p:sp>
      <p:pic>
        <p:nvPicPr>
          <p:cNvPr id="2050" name="Picture 2" descr="Related image"/>
          <p:cNvPicPr>
            <a:picLocks noChangeAspect="1" noChangeArrowheads="1"/>
          </p:cNvPicPr>
          <p:nvPr/>
        </p:nvPicPr>
        <p:blipFill>
          <a:blip r:embed="rId2"/>
          <a:srcRect/>
          <a:stretch>
            <a:fillRect/>
          </a:stretch>
        </p:blipFill>
        <p:spPr bwMode="auto">
          <a:xfrm>
            <a:off x="0" y="0"/>
            <a:ext cx="9144000" cy="52281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2</a:t>
            </a:r>
          </a:p>
        </p:txBody>
      </p:sp>
      <p:sp>
        <p:nvSpPr>
          <p:cNvPr id="3" name="Text Placeholder 2"/>
          <p:cNvSpPr>
            <a:spLocks noGrp="1"/>
          </p:cNvSpPr>
          <p:nvPr>
            <p:ph type="body" idx="1"/>
          </p:nvPr>
        </p:nvSpPr>
        <p:spPr/>
        <p:txBody>
          <a:bodyPr/>
          <a:lstStyle/>
          <a:p>
            <a:pPr>
              <a:buFont typeface="Wingdings" pitchFamily="2" charset="2"/>
              <a:buChar char="Ø"/>
            </a:pPr>
            <a:r>
              <a:rPr lang="en-US" dirty="0"/>
              <a:t>Jonah is Praying in the Great Fish (2:1-9) </a:t>
            </a:r>
          </a:p>
          <a:p>
            <a:pPr>
              <a:buFont typeface="Wingdings" pitchFamily="2" charset="2"/>
              <a:buChar char="Ø"/>
            </a:pPr>
            <a:r>
              <a:rPr lang="en-US" dirty="0"/>
              <a:t>The prayer of Jonah is a prophecy of Jesus crucifixion.</a:t>
            </a:r>
          </a:p>
          <a:p>
            <a:pPr>
              <a:buFont typeface="Wingdings" pitchFamily="2" charset="2"/>
              <a:buChar char="Ø"/>
            </a:pPr>
            <a:r>
              <a:rPr lang="en-US" dirty="0"/>
              <a:t>God has finally put His prophet in the place where he would seek His face and submit himself to Him.</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a:t>
            </a:r>
          </a:p>
        </p:txBody>
      </p:sp>
      <p:sp>
        <p:nvSpPr>
          <p:cNvPr id="3" name="Text Placeholder 2"/>
          <p:cNvSpPr>
            <a:spLocks noGrp="1"/>
          </p:cNvSpPr>
          <p:nvPr>
            <p:ph type="body" idx="1"/>
          </p:nvPr>
        </p:nvSpPr>
        <p:spPr>
          <a:xfrm>
            <a:off x="3844325" y="805324"/>
            <a:ext cx="4842600" cy="3747625"/>
          </a:xfrm>
        </p:spPr>
        <p:txBody>
          <a:bodyPr/>
          <a:lstStyle/>
          <a:p>
            <a:pPr>
              <a:buFont typeface="Wingdings" pitchFamily="2" charset="2"/>
              <a:buChar char="Ø"/>
            </a:pPr>
            <a:r>
              <a:rPr lang="en-US" sz="1600" dirty="0"/>
              <a:t>Jonah Goes to Nineveh. He took 3 days to arrive after the fish vomited him onto dry land.</a:t>
            </a:r>
          </a:p>
          <a:p>
            <a:pPr>
              <a:buFont typeface="Wingdings" pitchFamily="2" charset="2"/>
              <a:buChar char="Ø"/>
            </a:pPr>
            <a:r>
              <a:rPr lang="en-US" sz="1600" dirty="0"/>
              <a:t>The people of Nineveh were ready for Jonah’s evangelistic message.</a:t>
            </a:r>
          </a:p>
          <a:p>
            <a:pPr>
              <a:buFont typeface="Wingdings" pitchFamily="2" charset="2"/>
              <a:buChar char="Ø"/>
            </a:pPr>
            <a:r>
              <a:rPr lang="en-US" sz="1600" dirty="0"/>
              <a:t>They proclaimed a fast, put on sackcloth, and sat in ashes and dressed coarse cloth, dark in color, that was usually made of goat’s hair</a:t>
            </a:r>
          </a:p>
          <a:p>
            <a:pPr>
              <a:buFont typeface="Wingdings" pitchFamily="2" charset="2"/>
              <a:buChar char="Ø"/>
            </a:pPr>
            <a:r>
              <a:rPr lang="en-US" sz="1600" dirty="0"/>
              <a:t>God’s evaluated </a:t>
            </a:r>
            <a:r>
              <a:rPr lang="en-US" sz="1600" dirty="0" err="1"/>
              <a:t>Ninevites</a:t>
            </a:r>
            <a:r>
              <a:rPr lang="en-US" sz="1600" dirty="0"/>
              <a:t>’ faith and it was strong enough to persuade God not to destroy them</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4</a:t>
            </a:r>
          </a:p>
        </p:txBody>
      </p:sp>
      <p:sp>
        <p:nvSpPr>
          <p:cNvPr id="3" name="Text Placeholder 2"/>
          <p:cNvSpPr>
            <a:spLocks noGrp="1"/>
          </p:cNvSpPr>
          <p:nvPr>
            <p:ph type="body" idx="1"/>
          </p:nvPr>
        </p:nvSpPr>
        <p:spPr>
          <a:xfrm>
            <a:off x="3844325" y="361950"/>
            <a:ext cx="4842600" cy="4495800"/>
          </a:xfrm>
        </p:spPr>
        <p:txBody>
          <a:bodyPr/>
          <a:lstStyle/>
          <a:p>
            <a:pPr>
              <a:buFont typeface="Wingdings" pitchFamily="2" charset="2"/>
              <a:buChar char="Ø"/>
            </a:pPr>
            <a:r>
              <a:rPr lang="en-US" sz="1600" dirty="0"/>
              <a:t>The repentance was good news to Nineveh, but bad news to Jonah.</a:t>
            </a:r>
          </a:p>
          <a:p>
            <a:pPr>
              <a:buFont typeface="Wingdings" pitchFamily="2" charset="2"/>
              <a:buChar char="Ø"/>
            </a:pPr>
            <a:r>
              <a:rPr lang="en-US" sz="1600" dirty="0"/>
              <a:t>instead of being pleased with what happened, and praising God for His grace to Nineveh and for the success of his ministry, Jonah was displeased exceedingly and very angry with what God had done</a:t>
            </a:r>
          </a:p>
          <a:p>
            <a:pPr>
              <a:buFont typeface="Wingdings" pitchFamily="2" charset="2"/>
              <a:buChar char="Ø"/>
            </a:pPr>
            <a:r>
              <a:rPr lang="en-US" sz="1600" dirty="0"/>
              <a:t>God prepared a plant and made it come up over Jonah.</a:t>
            </a:r>
          </a:p>
          <a:p>
            <a:pPr>
              <a:buFont typeface="Wingdings" pitchFamily="2" charset="2"/>
              <a:buChar char="Ø"/>
            </a:pPr>
            <a:r>
              <a:rPr lang="en-US" sz="1600" dirty="0"/>
              <a:t>Jonah sat under a shelter he watched the city.</a:t>
            </a:r>
          </a:p>
          <a:p>
            <a:pPr>
              <a:buFont typeface="Wingdings" pitchFamily="2" charset="2"/>
              <a:buChar char="Ø"/>
            </a:pPr>
            <a:r>
              <a:rPr lang="en-US" sz="1600" dirty="0"/>
              <a:t>As the morning dawned the next day God prepared a worm.</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4</a:t>
            </a:r>
          </a:p>
        </p:txBody>
      </p:sp>
      <p:sp>
        <p:nvSpPr>
          <p:cNvPr id="3" name="Text Placeholder 2"/>
          <p:cNvSpPr>
            <a:spLocks noGrp="1"/>
          </p:cNvSpPr>
          <p:nvPr>
            <p:ph type="body" idx="1"/>
          </p:nvPr>
        </p:nvSpPr>
        <p:spPr/>
        <p:txBody>
          <a:bodyPr/>
          <a:lstStyle/>
          <a:p>
            <a:pPr>
              <a:buFont typeface="Wingdings" pitchFamily="2" charset="2"/>
              <a:buChar char="Ø"/>
            </a:pPr>
            <a:r>
              <a:rPr lang="en-US" dirty="0"/>
              <a:t>Jonah was concerned over a temporary plant. </a:t>
            </a:r>
          </a:p>
          <a:p>
            <a:pPr>
              <a:buFont typeface="Wingdings" pitchFamily="2" charset="2"/>
              <a:buChar char="Ø"/>
            </a:pPr>
            <a:r>
              <a:rPr lang="en-US" dirty="0"/>
              <a:t>This was a plant without a soul. </a:t>
            </a:r>
          </a:p>
          <a:p>
            <a:pPr>
              <a:buFont typeface="Wingdings" pitchFamily="2" charset="2"/>
              <a:buChar char="Ø"/>
            </a:pPr>
            <a:r>
              <a:rPr lang="en-US" dirty="0"/>
              <a:t>He had no concern over the great city of Nineveh. </a:t>
            </a:r>
          </a:p>
          <a:p>
            <a:pPr>
              <a:buFont typeface="Wingdings" pitchFamily="2" charset="2"/>
              <a:buChar char="Ø"/>
            </a:pPr>
            <a:r>
              <a:rPr lang="en-US" dirty="0"/>
              <a:t>This city had a population of more than 120,000 souls (v.11).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33400" y="895350"/>
            <a:ext cx="2577600" cy="3327600"/>
          </a:xfrm>
          <a:prstGeom prst="rect">
            <a:avLst/>
          </a:prstGeom>
        </p:spPr>
        <p:txBody>
          <a:bodyPr spcFirstLastPara="1" wrap="square" lIns="0" tIns="0" rIns="0" bIns="0" anchor="ctr" anchorCtr="0">
            <a:noAutofit/>
          </a:bodyPr>
          <a:lstStyle/>
          <a:p>
            <a:pPr lvl="0"/>
            <a:r>
              <a:rPr lang="en" sz="2000" dirty="0"/>
              <a:t>Important service </a:t>
            </a:r>
            <a:r>
              <a:rPr lang="en-US" sz="2000" dirty="0"/>
              <a:t>lessons learned from Jonah</a:t>
            </a:r>
            <a:endParaRPr sz="2000" dirty="0"/>
          </a:p>
        </p:txBody>
      </p:sp>
      <p:sp>
        <p:nvSpPr>
          <p:cNvPr id="97" name="Google Shape;97;p18"/>
          <p:cNvSpPr txBox="1">
            <a:spLocks noGrp="1"/>
          </p:cNvSpPr>
          <p:nvPr>
            <p:ph type="body" idx="1"/>
          </p:nvPr>
        </p:nvSpPr>
        <p:spPr>
          <a:xfrm>
            <a:off x="3844324" y="361950"/>
            <a:ext cx="5071076" cy="4495800"/>
          </a:xfrm>
          <a:prstGeom prst="rect">
            <a:avLst/>
          </a:prstGeom>
        </p:spPr>
        <p:txBody>
          <a:bodyPr spcFirstLastPara="1" wrap="square" lIns="0" tIns="0" rIns="0" bIns="0" anchor="ctr" anchorCtr="0">
            <a:noAutofit/>
          </a:bodyPr>
          <a:lstStyle/>
          <a:p>
            <a:pPr>
              <a:buFont typeface="Wingdings" pitchFamily="2" charset="2"/>
              <a:buChar char="Ø"/>
            </a:pPr>
            <a:r>
              <a:rPr lang="en-US" sz="1500" dirty="0"/>
              <a:t>Jonah was not expecting God’s mission for him “</a:t>
            </a:r>
            <a:r>
              <a:rPr lang="en-US" sz="1500" b="1" dirty="0"/>
              <a:t>A Godly prophet to preach Gentiles</a:t>
            </a:r>
            <a:r>
              <a:rPr lang="en-US" sz="1500" dirty="0"/>
              <a:t>”   Sometimes as servants we are called for a service out of our scope and we feel that this service is not for us.</a:t>
            </a:r>
          </a:p>
          <a:p>
            <a:pPr>
              <a:buFont typeface="Wingdings" pitchFamily="2" charset="2"/>
              <a:buChar char="Ø"/>
            </a:pPr>
            <a:r>
              <a:rPr lang="en-US" sz="1500" b="1" dirty="0">
                <a:sym typeface="Arial"/>
              </a:rPr>
              <a:t>We need to be watchful to avoid missing God’s clear messages to us . It is easier to have our ears open than to get swollen by a fish</a:t>
            </a:r>
            <a:r>
              <a:rPr lang="en-US" sz="1500" b="1" dirty="0"/>
              <a:t> </a:t>
            </a:r>
            <a:r>
              <a:rPr lang="en-US" sz="1500" b="1" dirty="0">
                <a:sym typeface="Wingdings"/>
              </a:rPr>
              <a:t></a:t>
            </a:r>
          </a:p>
          <a:p>
            <a:pPr>
              <a:buFont typeface="Wingdings" pitchFamily="2" charset="2"/>
              <a:buChar char="Ø"/>
            </a:pPr>
            <a:r>
              <a:rPr lang="en-US" sz="1500" dirty="0"/>
              <a:t>Jonah was not ready to learn lessons from others ( sailors , </a:t>
            </a:r>
            <a:r>
              <a:rPr lang="en-US" sz="1500" dirty="0" err="1"/>
              <a:t>Ninevites</a:t>
            </a:r>
            <a:r>
              <a:rPr lang="en-US" sz="1500" dirty="0"/>
              <a:t>, worm)</a:t>
            </a:r>
            <a:r>
              <a:rPr lang="en-US" sz="1500" b="1" dirty="0"/>
              <a:t>  </a:t>
            </a:r>
          </a:p>
          <a:p>
            <a:pPr>
              <a:buFont typeface="Wingdings" pitchFamily="2" charset="2"/>
              <a:buChar char="Ø"/>
            </a:pPr>
            <a:r>
              <a:rPr lang="en-US" sz="1500" dirty="0"/>
              <a:t>Jonah witnessed miracles once he started God’s work not because of his  own powers but through God’s glory. </a:t>
            </a:r>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r>
              <a:rPr lang="en-US" b="1" dirty="0"/>
              <a:t>Habakkuk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r>
              <a:rPr lang="en-US" b="1" dirty="0"/>
              <a:t>Joel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lvl="0"/>
            <a:r>
              <a:rPr lang="en-US" sz="1800" dirty="0"/>
              <a:t>Introduction to the book of Joel</a:t>
            </a:r>
            <a:endParaRPr sz="1800" dirty="0"/>
          </a:p>
        </p:txBody>
      </p:sp>
      <p:sp>
        <p:nvSpPr>
          <p:cNvPr id="69" name="Google Shape;69;p14"/>
          <p:cNvSpPr txBox="1">
            <a:spLocks noGrp="1"/>
          </p:cNvSpPr>
          <p:nvPr>
            <p:ph type="body" idx="1"/>
          </p:nvPr>
        </p:nvSpPr>
        <p:spPr>
          <a:xfrm>
            <a:off x="3844324" y="438150"/>
            <a:ext cx="4004276" cy="4343400"/>
          </a:xfrm>
          <a:prstGeom prst="rect">
            <a:avLst/>
          </a:prstGeom>
        </p:spPr>
        <p:txBody>
          <a:bodyPr spcFirstLastPara="1" wrap="square" lIns="0" tIns="0" rIns="0" bIns="0" anchor="t" anchorCtr="0">
            <a:noAutofit/>
          </a:bodyPr>
          <a:lstStyle/>
          <a:p>
            <a:pPr marL="0" indent="0">
              <a:buClr>
                <a:schemeClr val="dk1"/>
              </a:buClr>
              <a:buSzPts val="1100"/>
              <a:buFont typeface="Wingdings" pitchFamily="2" charset="2"/>
              <a:buChar char="Ø"/>
            </a:pPr>
            <a:r>
              <a:rPr lang="en-US" sz="1600" b="1" dirty="0"/>
              <a:t>Who</a:t>
            </a:r>
            <a:r>
              <a:rPr lang="en-US" sz="1600" dirty="0"/>
              <a:t>? The author of the book is Joel the son of </a:t>
            </a:r>
            <a:r>
              <a:rPr lang="en-US" sz="1600" dirty="0" err="1"/>
              <a:t>Pethuel</a:t>
            </a:r>
            <a:r>
              <a:rPr lang="en-US" sz="1600" dirty="0"/>
              <a:t> (Joel means  Jehovah is his God)</a:t>
            </a:r>
          </a:p>
          <a:p>
            <a:pPr marL="0" indent="0">
              <a:buClr>
                <a:schemeClr val="dk1"/>
              </a:buClr>
              <a:buSzPts val="1100"/>
              <a:buFont typeface="Wingdings" pitchFamily="2" charset="2"/>
              <a:buChar char="Ø"/>
            </a:pPr>
            <a:r>
              <a:rPr lang="en-US" sz="1600" b="1" dirty="0"/>
              <a:t>When</a:t>
            </a:r>
            <a:r>
              <a:rPr lang="en-US" sz="1600" dirty="0"/>
              <a:t>? It is not known exactly when Joel lived and prophesied to the kingdom of Judah</a:t>
            </a:r>
          </a:p>
          <a:p>
            <a:pPr marL="0" indent="0">
              <a:buClr>
                <a:schemeClr val="dk1"/>
              </a:buClr>
              <a:buSzPts val="1100"/>
              <a:buFont typeface="Wingdings" pitchFamily="2" charset="2"/>
              <a:buChar char="Ø"/>
            </a:pPr>
            <a:r>
              <a:rPr lang="en-US" sz="1600" dirty="0"/>
              <a:t>He may have lived sometime between the reign of </a:t>
            </a:r>
            <a:r>
              <a:rPr lang="en-US" sz="1600" dirty="0" err="1"/>
              <a:t>Joash</a:t>
            </a:r>
            <a:r>
              <a:rPr lang="en-US" sz="1600" dirty="0"/>
              <a:t>, before 850 B.C. and the return of the tribe of Judah from captivity in Babylon and some other says that he lived around 400 BC in Jerusalem. </a:t>
            </a:r>
          </a:p>
          <a:p>
            <a:pPr marL="0" indent="0">
              <a:buClr>
                <a:schemeClr val="dk1"/>
              </a:buClr>
              <a:buSzPts val="1100"/>
              <a:buFont typeface="Wingdings" pitchFamily="2" charset="2"/>
              <a:buChar char="Ø"/>
            </a:pPr>
            <a:r>
              <a:rPr lang="en-US" sz="1600" dirty="0"/>
              <a:t>Purpose : Calling for repentance and </a:t>
            </a:r>
            <a:r>
              <a:rPr lang="en-US" sz="1600"/>
              <a:t>receiving </a:t>
            </a:r>
            <a:r>
              <a:rPr lang="en-US" sz="1600" b="1"/>
              <a:t>the </a:t>
            </a:r>
            <a:r>
              <a:rPr lang="en-US" sz="1600" b="1" dirty="0"/>
              <a:t>Holy Spirit</a:t>
            </a:r>
            <a:r>
              <a:rPr lang="en-US" sz="1600" dirty="0"/>
              <a:t> </a:t>
            </a:r>
          </a:p>
          <a:p>
            <a:pPr marL="0" indent="0">
              <a:buClr>
                <a:schemeClr val="dk1"/>
              </a:buClr>
              <a:buSzPts val="1100"/>
              <a:buFont typeface="Wingdings" pitchFamily="2" charset="2"/>
              <a:buChar char="Ø"/>
            </a:pPr>
            <a:endParaRPr lang="en-US" sz="1600" dirty="0"/>
          </a:p>
          <a:p>
            <a:pPr marL="0" indent="0">
              <a:buClr>
                <a:schemeClr val="dk1"/>
              </a:buClr>
              <a:buSzPts val="1100"/>
              <a:buFont typeface="Wingdings" pitchFamily="2" charset="2"/>
              <a:buChar char="Ø"/>
            </a:pPr>
            <a:r>
              <a:rPr lang="en-US" sz="1600" dirty="0"/>
              <a:t> </a:t>
            </a:r>
            <a:endParaRPr sz="1600" dirty="0"/>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a:t>
            </a:r>
          </a:p>
        </p:txBody>
      </p:sp>
      <p:sp>
        <p:nvSpPr>
          <p:cNvPr id="3" name="Text Placeholder 2"/>
          <p:cNvSpPr>
            <a:spLocks noGrp="1"/>
          </p:cNvSpPr>
          <p:nvPr>
            <p:ph type="body" idx="1"/>
          </p:nvPr>
        </p:nvSpPr>
        <p:spPr/>
        <p:txBody>
          <a:bodyPr/>
          <a:lstStyle/>
          <a:p>
            <a:pPr>
              <a:buNone/>
            </a:pPr>
            <a:r>
              <a:rPr lang="en-US" sz="1600" dirty="0"/>
              <a:t>Verses 1 -12</a:t>
            </a:r>
          </a:p>
          <a:p>
            <a:pPr>
              <a:buFont typeface="Wingdings" pitchFamily="2" charset="2"/>
              <a:buChar char="Ø"/>
            </a:pPr>
            <a:r>
              <a:rPr lang="en-US" sz="1600" dirty="0"/>
              <a:t>An Invasion of Locusts explains how if we ignore small sins , it brings bigger sins which causes destruction.</a:t>
            </a:r>
          </a:p>
          <a:p>
            <a:pPr>
              <a:buFont typeface="Wingdings" pitchFamily="2" charset="2"/>
              <a:buChar char="Ø"/>
            </a:pPr>
            <a:r>
              <a:rPr lang="en-US" sz="1600" dirty="0"/>
              <a:t>God warnings comes in stages.</a:t>
            </a:r>
          </a:p>
          <a:p>
            <a:pPr>
              <a:buFont typeface="Wingdings" pitchFamily="2" charset="2"/>
              <a:buChar char="Ø"/>
            </a:pPr>
            <a:r>
              <a:rPr lang="en-US" sz="1600" dirty="0"/>
              <a:t>The greatness  of Judgment.</a:t>
            </a:r>
          </a:p>
          <a:p>
            <a:pPr lvl="1">
              <a:buFont typeface="Wingdings" pitchFamily="2" charset="2"/>
              <a:buChar char="Ø"/>
            </a:pPr>
            <a:r>
              <a:rPr lang="en-US" sz="1600" dirty="0"/>
              <a:t>A nation has invaded my land.</a:t>
            </a:r>
          </a:p>
          <a:p>
            <a:pPr lvl="1">
              <a:buFont typeface="Wingdings" pitchFamily="2" charset="2"/>
              <a:buChar char="Ø"/>
            </a:pPr>
            <a:r>
              <a:rPr lang="en-US" sz="1600" dirty="0"/>
              <a:t>Waste my vines</a:t>
            </a:r>
          </a:p>
          <a:p>
            <a:pPr lvl="1">
              <a:buFont typeface="Wingdings" pitchFamily="2" charset="2"/>
              <a:buChar char="Ø"/>
            </a:pPr>
            <a:r>
              <a:rPr lang="en-US" sz="1600" dirty="0"/>
              <a:t>Ruined my fig trees</a:t>
            </a:r>
          </a:p>
          <a:p>
            <a:pPr>
              <a:buFont typeface="Wingdings" pitchFamily="2" charset="2"/>
              <a:buChar char="Ø"/>
            </a:pPr>
            <a:endParaRPr lang="en-US" sz="1600" dirty="0"/>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a:p>
        </p:txBody>
      </p:sp>
      <p:sp>
        <p:nvSpPr>
          <p:cNvPr id="5122" name="AutoShape 2"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6" name="Picture 6" descr="Image result for Locusts in the book of joel"/>
          <p:cNvPicPr>
            <a:picLocks noChangeAspect="1" noChangeArrowheads="1"/>
          </p:cNvPicPr>
          <p:nvPr/>
        </p:nvPicPr>
        <p:blipFill>
          <a:blip r:embed="rId2"/>
          <a:srcRect/>
          <a:stretch>
            <a:fillRect/>
          </a:stretch>
        </p:blipFill>
        <p:spPr bwMode="auto">
          <a:xfrm>
            <a:off x="6743700" y="3792363"/>
            <a:ext cx="2400300" cy="135113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a:t>
            </a:r>
          </a:p>
        </p:txBody>
      </p:sp>
      <p:sp>
        <p:nvSpPr>
          <p:cNvPr id="3" name="Text Placeholder 2"/>
          <p:cNvSpPr>
            <a:spLocks noGrp="1"/>
          </p:cNvSpPr>
          <p:nvPr>
            <p:ph type="body" idx="1"/>
          </p:nvPr>
        </p:nvSpPr>
        <p:spPr/>
        <p:txBody>
          <a:bodyPr/>
          <a:lstStyle/>
          <a:p>
            <a:pPr>
              <a:buFont typeface="Wingdings" pitchFamily="2" charset="2"/>
              <a:buChar char="Ø"/>
            </a:pPr>
            <a:endParaRPr lang="en-US" sz="1600" dirty="0"/>
          </a:p>
          <a:p>
            <a:pPr>
              <a:buNone/>
            </a:pPr>
            <a:r>
              <a:rPr lang="en-US" sz="1600" dirty="0"/>
              <a:t>Verses 13 -15</a:t>
            </a:r>
          </a:p>
          <a:p>
            <a:pPr>
              <a:buFont typeface="Wingdings" pitchFamily="2" charset="2"/>
              <a:buChar char="Ø"/>
            </a:pPr>
            <a:r>
              <a:rPr lang="en-US" sz="1600" dirty="0"/>
              <a:t>A call for repentance.</a:t>
            </a:r>
          </a:p>
          <a:p>
            <a:pPr>
              <a:buFont typeface="Wingdings" pitchFamily="2" charset="2"/>
              <a:buChar char="Ø"/>
            </a:pPr>
            <a:r>
              <a:rPr lang="en-US" sz="1600" dirty="0"/>
              <a:t>The prophet is addressing the clergy and the servants as this is where repentance should start.</a:t>
            </a:r>
          </a:p>
          <a:p>
            <a:pPr>
              <a:buNone/>
            </a:pPr>
            <a:r>
              <a:rPr lang="en-US" sz="1600" dirty="0"/>
              <a:t>Verses 16 -20</a:t>
            </a:r>
          </a:p>
          <a:p>
            <a:pPr>
              <a:buFont typeface="Wingdings" pitchFamily="2" charset="2"/>
              <a:buChar char="Ø"/>
            </a:pPr>
            <a:r>
              <a:rPr lang="en-US" sz="1600" dirty="0"/>
              <a:t>Describing the signs of suffering as a result of the people sins</a:t>
            </a:r>
          </a:p>
          <a:p>
            <a:pPr>
              <a:buFont typeface="Wingdings" pitchFamily="2" charset="2"/>
              <a:buChar char="Ø"/>
            </a:pPr>
            <a:endParaRPr lang="en-US" sz="1600" dirty="0"/>
          </a:p>
          <a:p>
            <a:pPr>
              <a:buFont typeface="Wingdings" pitchFamily="2" charset="2"/>
              <a:buChar char="Ø"/>
            </a:pPr>
            <a:endParaRPr lang="en-US" sz="1600" dirty="0"/>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sp>
        <p:nvSpPr>
          <p:cNvPr id="5122" name="AutoShape 2"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2</a:t>
            </a:r>
          </a:p>
        </p:txBody>
      </p:sp>
      <p:sp>
        <p:nvSpPr>
          <p:cNvPr id="3" name="Text Placeholder 2"/>
          <p:cNvSpPr>
            <a:spLocks noGrp="1"/>
          </p:cNvSpPr>
          <p:nvPr>
            <p:ph type="body" idx="1"/>
          </p:nvPr>
        </p:nvSpPr>
        <p:spPr/>
        <p:txBody>
          <a:bodyPr/>
          <a:lstStyle/>
          <a:p>
            <a:pPr>
              <a:buFont typeface="Wingdings" pitchFamily="2" charset="2"/>
              <a:buChar char="Ø"/>
            </a:pPr>
            <a:endParaRPr lang="en-US" sz="1600" dirty="0"/>
          </a:p>
          <a:p>
            <a:pPr>
              <a:buNone/>
            </a:pPr>
            <a:r>
              <a:rPr lang="en-US" sz="1600" dirty="0"/>
              <a:t>Verses 1 -12</a:t>
            </a:r>
          </a:p>
          <a:p>
            <a:pPr>
              <a:buFont typeface="Wingdings" pitchFamily="2" charset="2"/>
              <a:buChar char="Ø"/>
            </a:pPr>
            <a:r>
              <a:rPr lang="en-US" sz="1600" dirty="0"/>
              <a:t>A very strong army coming to attack as a discipline from God.</a:t>
            </a:r>
          </a:p>
          <a:p>
            <a:pPr>
              <a:buNone/>
            </a:pPr>
            <a:r>
              <a:rPr lang="en-US" sz="1600" dirty="0"/>
              <a:t>Verses 12 -20</a:t>
            </a:r>
          </a:p>
          <a:p>
            <a:pPr>
              <a:buFont typeface="Wingdings" pitchFamily="2" charset="2"/>
              <a:buChar char="Ø"/>
            </a:pPr>
            <a:r>
              <a:rPr lang="en-US" sz="1600" dirty="0"/>
              <a:t>The repentance act God is expecting from his people.</a:t>
            </a:r>
          </a:p>
          <a:p>
            <a:pPr>
              <a:buNone/>
            </a:pPr>
            <a:r>
              <a:rPr lang="en-US" sz="1600" dirty="0"/>
              <a:t>Verses 21 – 32</a:t>
            </a:r>
          </a:p>
          <a:p>
            <a:pPr>
              <a:buFont typeface="Wingdings" pitchFamily="2" charset="2"/>
              <a:buChar char="Ø"/>
            </a:pPr>
            <a:r>
              <a:rPr lang="en-US" sz="1600" dirty="0"/>
              <a:t>It was revealed to the prophet how people will rejoice after God’s forgiveness. Describes the fruits of the spirit (same verses St. Peter used in Act 2 -17).</a:t>
            </a:r>
          </a:p>
          <a:p>
            <a:pPr>
              <a:buFont typeface="Wingdings" pitchFamily="2" charset="2"/>
              <a:buChar char="Ø"/>
            </a:pPr>
            <a:endParaRPr lang="en-US" sz="1600" dirty="0"/>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sp>
        <p:nvSpPr>
          <p:cNvPr id="5122" name="AutoShape 2"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a:t>
            </a:r>
          </a:p>
        </p:txBody>
      </p:sp>
      <p:sp>
        <p:nvSpPr>
          <p:cNvPr id="3" name="Text Placeholder 2"/>
          <p:cNvSpPr>
            <a:spLocks noGrp="1"/>
          </p:cNvSpPr>
          <p:nvPr>
            <p:ph type="body" idx="1"/>
          </p:nvPr>
        </p:nvSpPr>
        <p:spPr>
          <a:xfrm>
            <a:off x="3844324" y="805325"/>
            <a:ext cx="5147276" cy="3548100"/>
          </a:xfrm>
        </p:spPr>
        <p:txBody>
          <a:bodyPr/>
          <a:lstStyle/>
          <a:p>
            <a:pPr>
              <a:buFont typeface="Wingdings" pitchFamily="2" charset="2"/>
              <a:buChar char="Ø"/>
            </a:pPr>
            <a:endParaRPr lang="en-US" sz="1600" dirty="0"/>
          </a:p>
          <a:p>
            <a:pPr>
              <a:buNone/>
            </a:pPr>
            <a:r>
              <a:rPr lang="en-US" sz="1600" dirty="0"/>
              <a:t>Verses 1 - 8</a:t>
            </a:r>
          </a:p>
          <a:p>
            <a:pPr>
              <a:buFont typeface="Wingdings" pitchFamily="2" charset="2"/>
              <a:buChar char="Ø"/>
            </a:pPr>
            <a:r>
              <a:rPr lang="en-US" sz="1600" dirty="0"/>
              <a:t>After they repented God turn against the nations whom he allowed to discipline his children.</a:t>
            </a:r>
          </a:p>
          <a:p>
            <a:pPr>
              <a:buFont typeface="Wingdings" pitchFamily="2" charset="2"/>
              <a:buChar char="Ø"/>
            </a:pPr>
            <a:r>
              <a:rPr lang="en-US" sz="1600" dirty="0"/>
              <a:t>Valley of Jehoshaphat = God’s Judgment Valley</a:t>
            </a:r>
          </a:p>
          <a:p>
            <a:pPr>
              <a:buNone/>
            </a:pPr>
            <a:r>
              <a:rPr lang="en-US" sz="1600" dirty="0"/>
              <a:t>Verses  9 -17</a:t>
            </a:r>
          </a:p>
          <a:p>
            <a:pPr>
              <a:buFont typeface="Wingdings" pitchFamily="2" charset="2"/>
              <a:buChar char="Ø"/>
            </a:pPr>
            <a:r>
              <a:rPr lang="en-US" sz="1600" dirty="0"/>
              <a:t>With God’s grace his people can defeat their enemy  (Let the weakling say,   “I am strong!”)</a:t>
            </a:r>
          </a:p>
          <a:p>
            <a:pPr>
              <a:buFont typeface="Wingdings" pitchFamily="2" charset="2"/>
              <a:buChar char="Ø"/>
            </a:pPr>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
        <p:nvSpPr>
          <p:cNvPr id="5122" name="AutoShape 2"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a:t>
            </a:r>
          </a:p>
        </p:txBody>
      </p:sp>
      <p:sp>
        <p:nvSpPr>
          <p:cNvPr id="3" name="Text Placeholder 2"/>
          <p:cNvSpPr>
            <a:spLocks noGrp="1"/>
          </p:cNvSpPr>
          <p:nvPr>
            <p:ph type="body" idx="1"/>
          </p:nvPr>
        </p:nvSpPr>
        <p:spPr>
          <a:xfrm>
            <a:off x="3844324" y="805325"/>
            <a:ext cx="5147276" cy="3548100"/>
          </a:xfrm>
        </p:spPr>
        <p:txBody>
          <a:bodyPr/>
          <a:lstStyle/>
          <a:p>
            <a:pPr>
              <a:buFont typeface="Wingdings" pitchFamily="2" charset="2"/>
              <a:buChar char="Ø"/>
            </a:pPr>
            <a:endParaRPr lang="en-US" sz="1600" dirty="0"/>
          </a:p>
          <a:p>
            <a:pPr>
              <a:buNone/>
            </a:pPr>
            <a:r>
              <a:rPr lang="en-US" sz="1600" dirty="0"/>
              <a:t>Verses 18- </a:t>
            </a:r>
          </a:p>
          <a:p>
            <a:pPr>
              <a:buFont typeface="Wingdings" pitchFamily="2" charset="2"/>
              <a:buChar char="Ø"/>
            </a:pPr>
            <a:r>
              <a:rPr lang="en-US" sz="1600" dirty="0"/>
              <a:t>Blessings for God’s People.</a:t>
            </a:r>
          </a:p>
          <a:p>
            <a:pPr>
              <a:buFont typeface="Wingdings" pitchFamily="2" charset="2"/>
              <a:buChar char="Ø"/>
            </a:pPr>
            <a:r>
              <a:rPr lang="en-US" sz="1600" dirty="0"/>
              <a:t>Valley of acacias. = means the dry land which was ruined by the Locusts and the enemies.</a:t>
            </a:r>
          </a:p>
          <a:p>
            <a:pPr>
              <a:buFont typeface="Wingdings" pitchFamily="2" charset="2"/>
              <a:buChar char="Ø"/>
            </a:pPr>
            <a:r>
              <a:rPr lang="en-US" sz="1600" dirty="0"/>
              <a:t>Egypt  and Edom = represent the devil.</a:t>
            </a:r>
          </a:p>
          <a:p>
            <a:pPr lvl="1">
              <a:buFont typeface="Wingdings" pitchFamily="2" charset="2"/>
              <a:buChar char="Ø"/>
            </a:pPr>
            <a:r>
              <a:rPr lang="en-US" sz="1600" dirty="0"/>
              <a:t>Egypt </a:t>
            </a:r>
            <a:r>
              <a:rPr lang="en-US" sz="1600" dirty="0">
                <a:sym typeface="Wingdings" pitchFamily="2" charset="2"/>
              </a:rPr>
              <a:t> the love of the world</a:t>
            </a:r>
          </a:p>
          <a:p>
            <a:pPr lvl="1">
              <a:buFont typeface="Wingdings" pitchFamily="2" charset="2"/>
              <a:buChar char="Ø"/>
            </a:pPr>
            <a:r>
              <a:rPr lang="en-US" sz="1600" dirty="0">
                <a:sym typeface="Wingdings" pitchFamily="2" charset="2"/>
              </a:rPr>
              <a:t>Edom  the violence and bloodshed </a:t>
            </a:r>
            <a:endParaRPr lang="en-US" sz="1600" dirty="0"/>
          </a:p>
          <a:p>
            <a:pPr>
              <a:buNone/>
            </a:pPr>
            <a:endParaRPr lang="en-US" sz="1600" dirty="0"/>
          </a:p>
          <a:p>
            <a:pPr>
              <a:buFont typeface="Wingdings" pitchFamily="2" charset="2"/>
              <a:buChar char="Ø"/>
            </a:pPr>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sp>
        <p:nvSpPr>
          <p:cNvPr id="5122" name="AutoShape 2"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33400" y="895350"/>
            <a:ext cx="2577600" cy="3327600"/>
          </a:xfrm>
          <a:prstGeom prst="rect">
            <a:avLst/>
          </a:prstGeom>
        </p:spPr>
        <p:txBody>
          <a:bodyPr spcFirstLastPara="1" wrap="square" lIns="0" tIns="0" rIns="0" bIns="0" anchor="ctr" anchorCtr="0">
            <a:noAutofit/>
          </a:bodyPr>
          <a:lstStyle/>
          <a:p>
            <a:pPr lvl="0"/>
            <a:r>
              <a:rPr lang="en" sz="2000" dirty="0"/>
              <a:t>Important service </a:t>
            </a:r>
            <a:r>
              <a:rPr lang="en-US" sz="2000" dirty="0"/>
              <a:t>lessons learned from Joel</a:t>
            </a:r>
            <a:endParaRPr sz="2000" dirty="0"/>
          </a:p>
        </p:txBody>
      </p:sp>
      <p:sp>
        <p:nvSpPr>
          <p:cNvPr id="97" name="Google Shape;97;p18"/>
          <p:cNvSpPr txBox="1">
            <a:spLocks noGrp="1"/>
          </p:cNvSpPr>
          <p:nvPr>
            <p:ph type="body" idx="1"/>
          </p:nvPr>
        </p:nvSpPr>
        <p:spPr>
          <a:xfrm>
            <a:off x="3844324" y="361950"/>
            <a:ext cx="5071076" cy="4495800"/>
          </a:xfrm>
          <a:prstGeom prst="rect">
            <a:avLst/>
          </a:prstGeom>
        </p:spPr>
        <p:txBody>
          <a:bodyPr spcFirstLastPara="1" wrap="square" lIns="0" tIns="0" rIns="0" bIns="0" anchor="ctr" anchorCtr="0">
            <a:noAutofit/>
          </a:bodyPr>
          <a:lstStyle/>
          <a:p>
            <a:pPr>
              <a:buFont typeface="Wingdings" pitchFamily="2" charset="2"/>
              <a:buChar char="Ø"/>
            </a:pPr>
            <a:r>
              <a:rPr lang="en-US" sz="1600" dirty="0"/>
              <a:t>The timing of the prophecy is unknown which makes it applicable for all times not sent for certain period .</a:t>
            </a:r>
          </a:p>
          <a:p>
            <a:pPr>
              <a:buFont typeface="Wingdings" pitchFamily="2" charset="2"/>
              <a:buChar char="Ø"/>
            </a:pPr>
            <a:r>
              <a:rPr lang="en-US" sz="1600" dirty="0"/>
              <a:t>The important message is that :</a:t>
            </a:r>
            <a:r>
              <a:rPr lang="en-US" sz="1600" b="1" dirty="0"/>
              <a:t>The days are near  hence without Jesus and the Holy spirit  people will be in distress but God’s people will be in peace despite all the trouble </a:t>
            </a:r>
            <a:r>
              <a:rPr lang="en-US" sz="1600" dirty="0"/>
              <a:t>as the holy spirit will be guiding us and talking to us (Read John 16 -13)</a:t>
            </a:r>
            <a:endParaRPr lang="en-US" sz="1500" dirty="0"/>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33400" y="895350"/>
            <a:ext cx="2577600" cy="3327600"/>
          </a:xfrm>
          <a:prstGeom prst="rect">
            <a:avLst/>
          </a:prstGeom>
        </p:spPr>
        <p:txBody>
          <a:bodyPr spcFirstLastPara="1" wrap="square" lIns="0" tIns="0" rIns="0" bIns="0" anchor="ctr" anchorCtr="0">
            <a:noAutofit/>
          </a:bodyPr>
          <a:lstStyle/>
          <a:p>
            <a:pPr lvl="0"/>
            <a:r>
              <a:rPr lang="en" sz="2000" dirty="0"/>
              <a:t>Important service </a:t>
            </a:r>
            <a:r>
              <a:rPr lang="en-US" sz="2000" dirty="0"/>
              <a:t>lessons learned from Joel</a:t>
            </a:r>
            <a:endParaRPr sz="2000" dirty="0"/>
          </a:p>
        </p:txBody>
      </p:sp>
      <p:sp>
        <p:nvSpPr>
          <p:cNvPr id="97" name="Google Shape;97;p18"/>
          <p:cNvSpPr txBox="1">
            <a:spLocks noGrp="1"/>
          </p:cNvSpPr>
          <p:nvPr>
            <p:ph type="body" idx="1"/>
          </p:nvPr>
        </p:nvSpPr>
        <p:spPr>
          <a:xfrm>
            <a:off x="3844324" y="361950"/>
            <a:ext cx="5071076" cy="4495800"/>
          </a:xfrm>
          <a:prstGeom prst="rect">
            <a:avLst/>
          </a:prstGeom>
        </p:spPr>
        <p:txBody>
          <a:bodyPr spcFirstLastPara="1" wrap="square" lIns="0" tIns="0" rIns="0" bIns="0" anchor="ctr" anchorCtr="0">
            <a:noAutofit/>
          </a:bodyPr>
          <a:lstStyle/>
          <a:p>
            <a:pPr>
              <a:buFont typeface="Wingdings" pitchFamily="2" charset="2"/>
              <a:buChar char="Ø"/>
            </a:pPr>
            <a:r>
              <a:rPr lang="en-US" sz="1500" dirty="0"/>
              <a:t>Joel 2 -18  </a:t>
            </a:r>
            <a:r>
              <a:rPr lang="en-US" sz="1600" b="1" dirty="0"/>
              <a:t>Then the </a:t>
            </a:r>
            <a:r>
              <a:rPr lang="en-US" sz="1600" b="1" cap="small" dirty="0"/>
              <a:t>Lord</a:t>
            </a:r>
            <a:r>
              <a:rPr lang="en-US" sz="1600" b="1" dirty="0"/>
              <a:t> was jealous for his land and took pity on his people</a:t>
            </a:r>
            <a:r>
              <a:rPr lang="en-US" sz="1600" dirty="0"/>
              <a:t>.</a:t>
            </a:r>
            <a:r>
              <a:rPr lang="en-US" sz="1500" dirty="0"/>
              <a:t> The prophet in this verse is describing God’s feelings towards his people and the land . Servants land is the service and the people we  </a:t>
            </a:r>
            <a:r>
              <a:rPr lang="en-US" sz="1500"/>
              <a:t>should have </a:t>
            </a:r>
            <a:r>
              <a:rPr lang="en-US" sz="1500" dirty="0"/>
              <a:t>pity for are our kids.</a:t>
            </a:r>
          </a:p>
          <a:p>
            <a:pPr>
              <a:buFont typeface="Wingdings" pitchFamily="2" charset="2"/>
              <a:buChar char="Ø"/>
            </a:pPr>
            <a:r>
              <a:rPr lang="en-US" sz="1600" dirty="0"/>
              <a:t>Joel 3 -10 </a:t>
            </a:r>
            <a:r>
              <a:rPr lang="en-US" sz="1600" b="1" dirty="0"/>
              <a:t>Let the weakling say, “I am strong!”  </a:t>
            </a:r>
            <a:r>
              <a:rPr lang="en-US" sz="1500" dirty="0"/>
              <a:t>Always remember in your service that its not your own words or your own powers  that you are depending on but God’s grace.</a:t>
            </a:r>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r>
              <a:rPr lang="en-US" b="1" dirty="0"/>
              <a:t>Amos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lvl="0"/>
            <a:r>
              <a:rPr lang="en-US" sz="1800" dirty="0"/>
              <a:t>Introduction to the book of Habakkuk </a:t>
            </a:r>
            <a:endParaRPr sz="1800" dirty="0"/>
          </a:p>
        </p:txBody>
      </p:sp>
      <p:sp>
        <p:nvSpPr>
          <p:cNvPr id="69" name="Google Shape;69;p14"/>
          <p:cNvSpPr txBox="1">
            <a:spLocks noGrp="1"/>
          </p:cNvSpPr>
          <p:nvPr>
            <p:ph type="body" idx="1"/>
          </p:nvPr>
        </p:nvSpPr>
        <p:spPr>
          <a:xfrm>
            <a:off x="3844324" y="438150"/>
            <a:ext cx="4004276" cy="4343400"/>
          </a:xfrm>
          <a:prstGeom prst="rect">
            <a:avLst/>
          </a:prstGeom>
        </p:spPr>
        <p:txBody>
          <a:bodyPr spcFirstLastPara="1" wrap="square" lIns="0" tIns="0" rIns="0" bIns="0" anchor="t" anchorCtr="0">
            <a:noAutofit/>
          </a:bodyPr>
          <a:lstStyle/>
          <a:p>
            <a:pPr marL="0" indent="0">
              <a:buClr>
                <a:schemeClr val="dk1"/>
              </a:buClr>
              <a:buSzPts val="1100"/>
              <a:buFont typeface="Wingdings" pitchFamily="2" charset="2"/>
              <a:buChar char="Ø"/>
            </a:pPr>
            <a:r>
              <a:rPr lang="en-US" dirty="0"/>
              <a:t>Habakkuk (</a:t>
            </a:r>
            <a:r>
              <a:rPr lang="en-US" dirty="0" err="1"/>
              <a:t>chabhaqquq</a:t>
            </a:r>
            <a:r>
              <a:rPr lang="en-US" dirty="0"/>
              <a:t>) means "embrace,“</a:t>
            </a:r>
          </a:p>
          <a:p>
            <a:pPr marL="0" indent="0">
              <a:buClr>
                <a:schemeClr val="dk1"/>
              </a:buClr>
              <a:buSzPts val="1100"/>
              <a:buFont typeface="Wingdings" pitchFamily="2" charset="2"/>
              <a:buChar char="Ø"/>
            </a:pPr>
            <a:r>
              <a:rPr lang="en-US" dirty="0"/>
              <a:t>The church fathers think that He was from the tribe of Levi based upon the presence of the musical song at the end of the third chapter.</a:t>
            </a:r>
          </a:p>
          <a:p>
            <a:pPr marL="0" indent="0">
              <a:buClr>
                <a:schemeClr val="dk1"/>
              </a:buClr>
              <a:buSzPts val="1100"/>
              <a:buFont typeface="Wingdings" pitchFamily="2" charset="2"/>
              <a:buChar char="Ø"/>
            </a:pPr>
            <a:r>
              <a:rPr lang="en-US" dirty="0"/>
              <a:t>He lived during the rule of King </a:t>
            </a:r>
            <a:r>
              <a:rPr lang="en-US" dirty="0" err="1"/>
              <a:t>Jehoiakim</a:t>
            </a:r>
            <a:endParaRPr lang="en-US" dirty="0"/>
          </a:p>
          <a:p>
            <a:pPr marL="0" indent="0">
              <a:buClr>
                <a:schemeClr val="dk1"/>
              </a:buClr>
              <a:buSzPts val="1100"/>
              <a:buFont typeface="Wingdings" pitchFamily="2" charset="2"/>
              <a:buChar char="Ø"/>
            </a:pPr>
            <a:r>
              <a:rPr lang="en-US" dirty="0"/>
              <a:t>The Prophecies of Habakkuk were probably written between B.C. 612 -605</a:t>
            </a:r>
            <a:endParaRPr dirty="0"/>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lvl="0"/>
            <a:r>
              <a:rPr lang="en-US" sz="1800" dirty="0"/>
              <a:t>Introduction to the book of Amos</a:t>
            </a:r>
            <a:endParaRPr sz="1800" dirty="0"/>
          </a:p>
        </p:txBody>
      </p:sp>
      <p:sp>
        <p:nvSpPr>
          <p:cNvPr id="69" name="Google Shape;69;p14"/>
          <p:cNvSpPr txBox="1">
            <a:spLocks noGrp="1"/>
          </p:cNvSpPr>
          <p:nvPr>
            <p:ph type="body" idx="1"/>
          </p:nvPr>
        </p:nvSpPr>
        <p:spPr>
          <a:xfrm>
            <a:off x="3844324" y="285750"/>
            <a:ext cx="4156676" cy="4648200"/>
          </a:xfrm>
          <a:prstGeom prst="rect">
            <a:avLst/>
          </a:prstGeom>
        </p:spPr>
        <p:txBody>
          <a:bodyPr spcFirstLastPara="1" wrap="square" lIns="0" tIns="0" rIns="0" bIns="0" anchor="t" anchorCtr="0">
            <a:noAutofit/>
          </a:bodyPr>
          <a:lstStyle/>
          <a:p>
            <a:pPr marL="0" indent="0">
              <a:buClr>
                <a:schemeClr val="dk1"/>
              </a:buClr>
              <a:buSzPts val="1100"/>
              <a:buFont typeface="Wingdings" pitchFamily="2" charset="2"/>
              <a:buChar char="Ø"/>
            </a:pPr>
            <a:r>
              <a:rPr lang="en-US" sz="1600" b="1" dirty="0"/>
              <a:t>Who</a:t>
            </a:r>
            <a:r>
              <a:rPr lang="en-US" sz="1600" dirty="0"/>
              <a:t>? The author of the book Amos was from </a:t>
            </a:r>
            <a:r>
              <a:rPr lang="en-US" sz="1600" b="1" dirty="0" err="1"/>
              <a:t>Tekoa</a:t>
            </a:r>
            <a:r>
              <a:rPr lang="en-US" sz="1600" dirty="0"/>
              <a:t> . His name means </a:t>
            </a:r>
            <a:r>
              <a:rPr lang="en-US" sz="1600" b="1" dirty="0"/>
              <a:t>burden</a:t>
            </a:r>
          </a:p>
          <a:p>
            <a:pPr marL="0" indent="0">
              <a:buClr>
                <a:schemeClr val="dk1"/>
              </a:buClr>
              <a:buSzPts val="1100"/>
              <a:buNone/>
            </a:pPr>
            <a:r>
              <a:rPr lang="en-US" sz="1600" dirty="0"/>
              <a:t>A simple man who earned his living from the flock and the sycamore-fig grove</a:t>
            </a:r>
          </a:p>
          <a:p>
            <a:pPr marL="0" indent="0">
              <a:buClr>
                <a:schemeClr val="dk1"/>
              </a:buClr>
              <a:buSzPts val="1100"/>
              <a:buNone/>
            </a:pPr>
            <a:r>
              <a:rPr lang="en-US" sz="1600" dirty="0"/>
              <a:t>Amos was from </a:t>
            </a:r>
            <a:r>
              <a:rPr lang="en-US" sz="1600" dirty="0" err="1"/>
              <a:t>Tekoa</a:t>
            </a:r>
            <a:r>
              <a:rPr lang="en-US" sz="1600" dirty="0"/>
              <a:t> in Judah about 6 miles south of Bethlehem and 11 miles from Jerusalem</a:t>
            </a:r>
          </a:p>
          <a:p>
            <a:pPr marL="0" indent="0">
              <a:buClr>
                <a:schemeClr val="dk1"/>
              </a:buClr>
              <a:buSzPts val="1100"/>
              <a:buFont typeface="Wingdings" pitchFamily="2" charset="2"/>
              <a:buChar char="Ø"/>
            </a:pPr>
            <a:r>
              <a:rPr lang="en-US" sz="1600" b="1" dirty="0"/>
              <a:t>When</a:t>
            </a:r>
            <a:r>
              <a:rPr lang="en-US" sz="1600" dirty="0"/>
              <a:t>?  Amos prophesied during the reigns of </a:t>
            </a:r>
            <a:r>
              <a:rPr lang="en-US" sz="1600" dirty="0" err="1"/>
              <a:t>Uzziah</a:t>
            </a:r>
            <a:r>
              <a:rPr lang="en-US" sz="1600" dirty="0"/>
              <a:t> over Judah (792-740 </a:t>
            </a:r>
            <a:r>
              <a:rPr lang="en-US" sz="1600" dirty="0" err="1"/>
              <a:t>b.c</a:t>
            </a:r>
            <a:r>
              <a:rPr lang="en-US" sz="1600" dirty="0"/>
              <a:t>.) and Jeroboam II over Israel (793-753). </a:t>
            </a:r>
          </a:p>
          <a:p>
            <a:pPr marL="0" indent="0">
              <a:buClr>
                <a:schemeClr val="dk1"/>
              </a:buClr>
              <a:buSzPts val="1100"/>
              <a:buFont typeface="Wingdings" pitchFamily="2" charset="2"/>
              <a:buChar char="Ø"/>
            </a:pPr>
            <a:r>
              <a:rPr lang="en-US" sz="1600" b="1" dirty="0"/>
              <a:t>Purpose</a:t>
            </a:r>
            <a:r>
              <a:rPr lang="en-US" sz="1600" dirty="0"/>
              <a:t> : Calling for calls for social justice </a:t>
            </a:r>
          </a:p>
          <a:p>
            <a:pPr marL="0" indent="0">
              <a:buClr>
                <a:schemeClr val="dk1"/>
              </a:buClr>
              <a:buSzPts val="1100"/>
              <a:buFont typeface="Wingdings" pitchFamily="2" charset="2"/>
              <a:buChar char="Ø"/>
            </a:pPr>
            <a:endParaRPr lang="en-US" sz="1600" dirty="0"/>
          </a:p>
          <a:p>
            <a:pPr marL="0" indent="0">
              <a:buClr>
                <a:schemeClr val="dk1"/>
              </a:buClr>
              <a:buSzPts val="1100"/>
              <a:buFont typeface="Wingdings" pitchFamily="2" charset="2"/>
              <a:buChar char="Ø"/>
            </a:pPr>
            <a:r>
              <a:rPr lang="en-US" sz="1600" dirty="0"/>
              <a:t> </a:t>
            </a:r>
            <a:endParaRPr sz="1600" dirty="0"/>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pic>
        <p:nvPicPr>
          <p:cNvPr id="1026" name="Picture 2" descr="http://static1.squarespace.com/static/586eb3372994ca8b180cb830/586eb40dbb7f1e219b475615/586eb413bb7f1e219b475713/1483650067183/Old-Testament-Timeline1.jpg?format=original"/>
          <p:cNvPicPr>
            <a:picLocks noChangeAspect="1" noChangeArrowheads="1"/>
          </p:cNvPicPr>
          <p:nvPr/>
        </p:nvPicPr>
        <p:blipFill>
          <a:blip r:embed="rId4"/>
          <a:srcRect/>
          <a:stretch>
            <a:fillRect/>
          </a:stretch>
        </p:blipFill>
        <p:spPr bwMode="auto">
          <a:xfrm>
            <a:off x="-27668" y="-171450"/>
            <a:ext cx="9171668" cy="5562600"/>
          </a:xfrm>
          <a:prstGeom prst="rect">
            <a:avLst/>
          </a:prstGeom>
          <a:noFill/>
        </p:spPr>
      </p:pic>
      <p:cxnSp>
        <p:nvCxnSpPr>
          <p:cNvPr id="6" name="Straight Arrow Connector 5"/>
          <p:cNvCxnSpPr/>
          <p:nvPr/>
        </p:nvCxnSpPr>
        <p:spPr>
          <a:xfrm flipV="1">
            <a:off x="3200400" y="2724150"/>
            <a:ext cx="91440" cy="3657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flipV="1">
            <a:off x="2971800" y="1657350"/>
            <a:ext cx="91440" cy="3657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fade thruBlk="1"/>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6"/>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lvl="0"/>
            <a:r>
              <a:rPr lang="en-US" sz="1800" dirty="0"/>
              <a:t>Introduction to the book of Amos</a:t>
            </a:r>
            <a:endParaRPr sz="1800" dirty="0"/>
          </a:p>
        </p:txBody>
      </p:sp>
      <p:sp>
        <p:nvSpPr>
          <p:cNvPr id="69" name="Google Shape;69;p14"/>
          <p:cNvSpPr txBox="1">
            <a:spLocks noGrp="1"/>
          </p:cNvSpPr>
          <p:nvPr>
            <p:ph type="body" idx="1"/>
          </p:nvPr>
        </p:nvSpPr>
        <p:spPr>
          <a:xfrm>
            <a:off x="3844324" y="438150"/>
            <a:ext cx="4004276" cy="4343400"/>
          </a:xfrm>
          <a:prstGeom prst="rect">
            <a:avLst/>
          </a:prstGeom>
        </p:spPr>
        <p:txBody>
          <a:bodyPr spcFirstLastPara="1" wrap="square" lIns="0" tIns="0" rIns="0" bIns="0" anchor="t" anchorCtr="0">
            <a:noAutofit/>
          </a:bodyPr>
          <a:lstStyle/>
          <a:p>
            <a:pPr marL="0" indent="0">
              <a:buClr>
                <a:schemeClr val="dk1"/>
              </a:buClr>
              <a:buSzPts val="1100"/>
              <a:buFont typeface="Wingdings" pitchFamily="2" charset="2"/>
              <a:buChar char="Ø"/>
            </a:pPr>
            <a:r>
              <a:rPr lang="en-US" sz="1600" b="1" dirty="0"/>
              <a:t>Chapter 1-2  : Series  of messages to the nations and to Israel.</a:t>
            </a:r>
          </a:p>
          <a:p>
            <a:pPr marL="0" indent="0">
              <a:buClr>
                <a:schemeClr val="dk1"/>
              </a:buClr>
              <a:buSzPts val="1100"/>
              <a:buFont typeface="Wingdings" pitchFamily="2" charset="2"/>
              <a:buChar char="Ø"/>
            </a:pPr>
            <a:r>
              <a:rPr lang="en-US" sz="1600" b="1" dirty="0"/>
              <a:t>Chapter 3 -6 : A collection of poems with messages  to Israel and its leaders.</a:t>
            </a:r>
          </a:p>
          <a:p>
            <a:pPr marL="0" indent="0">
              <a:buClr>
                <a:schemeClr val="dk1"/>
              </a:buClr>
              <a:buSzPts val="1100"/>
              <a:buFont typeface="Wingdings" pitchFamily="2" charset="2"/>
              <a:buChar char="Ø"/>
            </a:pPr>
            <a:r>
              <a:rPr lang="en-US" sz="1600" b="1" dirty="0"/>
              <a:t>Chapter 7-9 : Series  of visions that Amos saw  that describe  God’s coming judgment on Israel and  the promise of salvation</a:t>
            </a:r>
            <a:r>
              <a:rPr lang="en-US" sz="1600" dirty="0"/>
              <a:t>. </a:t>
            </a:r>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a:t>
            </a:r>
          </a:p>
        </p:txBody>
      </p:sp>
      <p:sp>
        <p:nvSpPr>
          <p:cNvPr id="3" name="Text Placeholder 2"/>
          <p:cNvSpPr>
            <a:spLocks noGrp="1"/>
          </p:cNvSpPr>
          <p:nvPr>
            <p:ph type="body" idx="1"/>
          </p:nvPr>
        </p:nvSpPr>
        <p:spPr/>
        <p:txBody>
          <a:bodyPr/>
          <a:lstStyle/>
          <a:p>
            <a:r>
              <a:rPr lang="en-US" sz="1400" dirty="0"/>
              <a:t>Verses 1-2 : Introduction</a:t>
            </a:r>
          </a:p>
          <a:p>
            <a:r>
              <a:rPr lang="en-US" sz="1400" dirty="0"/>
              <a:t>It is important to understand “</a:t>
            </a:r>
            <a:r>
              <a:rPr lang="en-US" sz="1400" b="1" dirty="0"/>
              <a:t>the three and four sins</a:t>
            </a:r>
            <a:r>
              <a:rPr lang="en-US" sz="1400" dirty="0"/>
              <a:t>”  idea which is explained by the fathers as:</a:t>
            </a:r>
          </a:p>
          <a:p>
            <a:r>
              <a:rPr lang="en-US" sz="1400" dirty="0"/>
              <a:t>First sin is  sinful thinking</a:t>
            </a:r>
          </a:p>
          <a:p>
            <a:r>
              <a:rPr lang="en-US" sz="1400" dirty="0"/>
              <a:t>Second sin is committing the sin</a:t>
            </a:r>
          </a:p>
          <a:p>
            <a:r>
              <a:rPr lang="en-US" sz="1400" dirty="0"/>
              <a:t>Third sin is Stubbornness and the absence of repentance.  </a:t>
            </a:r>
          </a:p>
          <a:p>
            <a:r>
              <a:rPr lang="en-US" sz="1400" dirty="0"/>
              <a:t>Fourth sin is teaching and bragging  about the sin</a:t>
            </a:r>
          </a:p>
          <a:p>
            <a:endParaRPr lang="en-US" sz="1400" dirty="0"/>
          </a:p>
          <a:p>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a:t>
            </a:r>
          </a:p>
        </p:txBody>
      </p:sp>
      <p:sp>
        <p:nvSpPr>
          <p:cNvPr id="3" name="Text Placeholder 2"/>
          <p:cNvSpPr>
            <a:spLocks noGrp="1"/>
          </p:cNvSpPr>
          <p:nvPr>
            <p:ph type="body" idx="1"/>
          </p:nvPr>
        </p:nvSpPr>
        <p:spPr/>
        <p:txBody>
          <a:bodyPr/>
          <a:lstStyle/>
          <a:p>
            <a:r>
              <a:rPr lang="en-US" sz="1600" dirty="0"/>
              <a:t>Verses 3-5 : Judgment on Damascus (Arrogance)</a:t>
            </a:r>
          </a:p>
          <a:p>
            <a:r>
              <a:rPr lang="en-US" sz="1600" dirty="0"/>
              <a:t>Verses 6-8 : Judgment on Gaza (Captive trade) </a:t>
            </a:r>
          </a:p>
          <a:p>
            <a:r>
              <a:rPr lang="en-US" sz="1600" dirty="0"/>
              <a:t>Verses 9-10 : Judgment on </a:t>
            </a:r>
            <a:r>
              <a:rPr lang="en-US" sz="1600" dirty="0" err="1"/>
              <a:t>Tyre</a:t>
            </a:r>
            <a:r>
              <a:rPr lang="en-US" sz="1600" dirty="0"/>
              <a:t> (disregarding a treaty of brotherhood)</a:t>
            </a:r>
            <a:br>
              <a:rPr lang="en-US" sz="1600" dirty="0"/>
            </a:br>
            <a:r>
              <a:rPr lang="en-US" sz="1600" dirty="0"/>
              <a:t> Verses 11-12: Judgment on Edom (pursued his brother with a sword) </a:t>
            </a:r>
          </a:p>
          <a:p>
            <a:r>
              <a:rPr lang="en-US" sz="1600" dirty="0"/>
              <a:t>Verses 13-15: Judgment on </a:t>
            </a:r>
            <a:r>
              <a:rPr lang="en-US" sz="1600" dirty="0" err="1"/>
              <a:t>Ammon</a:t>
            </a:r>
            <a:r>
              <a:rPr lang="en-US" sz="1600" dirty="0"/>
              <a:t> ( greedy )</a:t>
            </a:r>
          </a:p>
          <a:p>
            <a:endParaRPr lang="en-US" sz="1400" dirty="0"/>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2</a:t>
            </a:r>
          </a:p>
        </p:txBody>
      </p:sp>
      <p:sp>
        <p:nvSpPr>
          <p:cNvPr id="3" name="Text Placeholder 2"/>
          <p:cNvSpPr>
            <a:spLocks noGrp="1"/>
          </p:cNvSpPr>
          <p:nvPr>
            <p:ph type="body" idx="1"/>
          </p:nvPr>
        </p:nvSpPr>
        <p:spPr>
          <a:xfrm>
            <a:off x="3733800" y="1276350"/>
            <a:ext cx="4842600" cy="3700500"/>
          </a:xfrm>
        </p:spPr>
        <p:txBody>
          <a:bodyPr/>
          <a:lstStyle/>
          <a:p>
            <a:pPr lvl="1" fontAlgn="base">
              <a:buNone/>
            </a:pPr>
            <a:r>
              <a:rPr lang="en-US" sz="1400" dirty="0"/>
              <a:t>Sons of Moab are the descendant of Lot from the elder daughter and Sons of </a:t>
            </a:r>
            <a:r>
              <a:rPr lang="en-US" sz="1400" dirty="0" err="1"/>
              <a:t>Ammon</a:t>
            </a:r>
            <a:r>
              <a:rPr lang="en-US" sz="1400" dirty="0"/>
              <a:t> are . from the younger daughter.</a:t>
            </a:r>
          </a:p>
          <a:p>
            <a:pPr fontAlgn="base">
              <a:buFont typeface="Wingdings" pitchFamily="2" charset="2"/>
              <a:buChar char="Ø"/>
            </a:pPr>
            <a:r>
              <a:rPr lang="en-US" sz="1400" dirty="0"/>
              <a:t>Verses 1-3 : Judgment on Moab and Judah.</a:t>
            </a:r>
            <a:br>
              <a:rPr lang="en-US" sz="1400" dirty="0"/>
            </a:br>
            <a:r>
              <a:rPr lang="en-US" sz="1400" dirty="0"/>
              <a:t> Verses 4-5 The word of the LORD against Judah.</a:t>
            </a:r>
          </a:p>
          <a:p>
            <a:pPr fontAlgn="base">
              <a:buFont typeface="Wingdings" pitchFamily="2" charset="2"/>
              <a:buChar char="Ø"/>
            </a:pPr>
            <a:r>
              <a:rPr lang="en-US" sz="1400" dirty="0"/>
              <a:t>  Verses 6-8 The sins of Israel</a:t>
            </a:r>
          </a:p>
          <a:p>
            <a:pPr fontAlgn="base">
              <a:buFont typeface="Wingdings" pitchFamily="2" charset="2"/>
              <a:buChar char="Ø"/>
            </a:pPr>
            <a:r>
              <a:rPr lang="en-US" sz="1400" dirty="0"/>
              <a:t>Verses 9-12  The goodness of God to Israel and how they despised it</a:t>
            </a:r>
          </a:p>
          <a:p>
            <a:pPr fontAlgn="base">
              <a:buFont typeface="Wingdings" pitchFamily="2" charset="2"/>
              <a:buChar char="Ø"/>
            </a:pPr>
            <a:r>
              <a:rPr lang="en-US" sz="1400" dirty="0"/>
              <a:t>Verses 13-16)Judgment to come upon Israel</a:t>
            </a:r>
          </a:p>
          <a:p>
            <a:pPr fontAlgn="base"/>
            <a:endParaRPr lang="en-US" sz="1600" b="1" dirty="0"/>
          </a:p>
          <a:p>
            <a:pPr fontAlgn="base"/>
            <a:endParaRPr lang="en-US" sz="1600" b="1" dirty="0"/>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a:t>
            </a:r>
          </a:p>
        </p:txBody>
      </p:sp>
      <p:sp>
        <p:nvSpPr>
          <p:cNvPr id="3" name="Text Placeholder 2"/>
          <p:cNvSpPr>
            <a:spLocks noGrp="1"/>
          </p:cNvSpPr>
          <p:nvPr>
            <p:ph type="body" idx="1"/>
          </p:nvPr>
        </p:nvSpPr>
        <p:spPr>
          <a:xfrm>
            <a:off x="3886200" y="1428750"/>
            <a:ext cx="4842600" cy="3548100"/>
          </a:xfrm>
        </p:spPr>
        <p:txBody>
          <a:bodyPr/>
          <a:lstStyle/>
          <a:p>
            <a:r>
              <a:rPr lang="en-US" sz="1400" b="1" dirty="0"/>
              <a:t>Verse 1-2 : God’s love and care for Israel makes their judgment unavoidable.</a:t>
            </a:r>
          </a:p>
          <a:p>
            <a:r>
              <a:rPr lang="en-US" sz="1400" b="1" dirty="0"/>
              <a:t>Verse 3-6 : The logic of God’s judgment.</a:t>
            </a:r>
          </a:p>
          <a:p>
            <a:r>
              <a:rPr lang="en-US" sz="1400" b="1" dirty="0"/>
              <a:t>Verse 7-8: God reveals  what he is doing to his prophet.</a:t>
            </a:r>
          </a:p>
          <a:p>
            <a:r>
              <a:rPr lang="en-US" sz="1400" b="1" dirty="0"/>
              <a:t>Verse 9-12:  The message of judgment against Israel goes to the surrounding nations</a:t>
            </a:r>
          </a:p>
          <a:p>
            <a:pPr lvl="1"/>
            <a:r>
              <a:rPr lang="en-US" sz="1400" dirty="0"/>
              <a:t>Ashdod = Palestine</a:t>
            </a:r>
          </a:p>
          <a:p>
            <a:r>
              <a:rPr lang="en-US" sz="1400" b="1" dirty="0"/>
              <a:t> Judgment on the house of Jacob</a:t>
            </a:r>
            <a:endParaRPr lang="en-US" sz="1400" dirty="0"/>
          </a:p>
          <a:p>
            <a:pPr lvl="1"/>
            <a:r>
              <a:rPr lang="en-US" sz="1400" dirty="0"/>
              <a:t>head of a bed and a piece of fabric</a:t>
            </a:r>
            <a:r>
              <a:rPr lang="en-US" sz="1400" baseline="30000" dirty="0"/>
              <a:t>[</a:t>
            </a:r>
            <a:r>
              <a:rPr lang="en-US" sz="1400" baseline="30000" dirty="0">
                <a:hlinkClick r:id="rId2" tooltip="See footnote a"/>
              </a:rPr>
              <a:t>a</a:t>
            </a:r>
            <a:r>
              <a:rPr lang="en-US" sz="1400" baseline="30000" dirty="0"/>
              <a:t>]</a:t>
            </a:r>
            <a:r>
              <a:rPr lang="en-US" sz="1400" dirty="0"/>
              <a:t> from a couch = Their luxury life</a:t>
            </a:r>
          </a:p>
          <a:p>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36</a:t>
            </a:fld>
            <a:endParaRPr lang="en"/>
          </a:p>
        </p:txBody>
      </p:sp>
      <p:sp>
        <p:nvSpPr>
          <p:cNvPr id="5" name="Rectangle 4"/>
          <p:cNvSpPr/>
          <p:nvPr/>
        </p:nvSpPr>
        <p:spPr>
          <a:xfrm>
            <a:off x="3505200" y="514350"/>
            <a:ext cx="3143809" cy="307777"/>
          </a:xfrm>
          <a:prstGeom prst="rect">
            <a:avLst/>
          </a:prstGeom>
        </p:spPr>
        <p:txBody>
          <a:bodyPr wrap="none">
            <a:spAutoFit/>
          </a:bodyPr>
          <a:lstStyle/>
          <a:p>
            <a:pPr fontAlgn="base"/>
            <a:r>
              <a:rPr lang="en-US" b="1" cap="all" dirty="0"/>
              <a:t>THE LOGIC OF GOD’S JUDGMENT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4</a:t>
            </a:r>
          </a:p>
        </p:txBody>
      </p:sp>
      <p:sp>
        <p:nvSpPr>
          <p:cNvPr id="3" name="Text Placeholder 2"/>
          <p:cNvSpPr>
            <a:spLocks noGrp="1"/>
          </p:cNvSpPr>
          <p:nvPr>
            <p:ph type="body" idx="1"/>
          </p:nvPr>
        </p:nvSpPr>
        <p:spPr>
          <a:xfrm>
            <a:off x="3886200" y="1200150"/>
            <a:ext cx="4842600" cy="3548100"/>
          </a:xfrm>
        </p:spPr>
        <p:txBody>
          <a:bodyPr/>
          <a:lstStyle/>
          <a:p>
            <a:r>
              <a:rPr lang="en-US" sz="1400" b="1" dirty="0"/>
              <a:t>Verse 1 -3 judgment against the women of Israel.</a:t>
            </a:r>
            <a:endParaRPr lang="en-US" sz="1400" dirty="0"/>
          </a:p>
          <a:p>
            <a:pPr lvl="1"/>
            <a:r>
              <a:rPr lang="en-US" sz="1400" dirty="0"/>
              <a:t>Amos describes the indulgent women of Israel which he calls these women “fat cows.”.</a:t>
            </a:r>
          </a:p>
          <a:p>
            <a:pPr lvl="1"/>
            <a:r>
              <a:rPr lang="en-US" sz="1400" b="1" dirty="0"/>
              <a:t>Bashan</a:t>
            </a:r>
            <a:r>
              <a:rPr lang="en-US" sz="1400" dirty="0"/>
              <a:t> = is in the northern part of Israel.</a:t>
            </a:r>
          </a:p>
          <a:p>
            <a:r>
              <a:rPr lang="en-US" sz="1400" dirty="0"/>
              <a:t>Verse 4-5 The vain sacrifices of Israel</a:t>
            </a:r>
          </a:p>
          <a:p>
            <a:r>
              <a:rPr lang="en-US" sz="1400" dirty="0"/>
              <a:t>Verse 6-8 God withholds rain from idolatrous Israel.</a:t>
            </a:r>
          </a:p>
          <a:p>
            <a:pPr lvl="1"/>
            <a:r>
              <a:rPr lang="en-US" sz="1400" dirty="0"/>
              <a:t>I gave you cleanness of teeth  = Because there is no food to eat.</a:t>
            </a:r>
          </a:p>
          <a:p>
            <a:r>
              <a:rPr lang="en-US" sz="1400" dirty="0"/>
              <a:t>Verse 9- 11 Further judgment on idolatrous Israel.</a:t>
            </a:r>
          </a:p>
          <a:p>
            <a:r>
              <a:rPr lang="en-US" sz="1400" dirty="0"/>
              <a:t>Verse 12 - 13 God vows to perform what He has promised.</a:t>
            </a:r>
            <a:endParaRPr lang="en-US" sz="1400" b="1" dirty="0"/>
          </a:p>
          <a:p>
            <a:endParaRPr lang="en-US" sz="1400" b="1" dirty="0"/>
          </a:p>
          <a:p>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37</a:t>
            </a:fld>
            <a:endParaRPr lang="en"/>
          </a:p>
        </p:txBody>
      </p:sp>
      <p:sp>
        <p:nvSpPr>
          <p:cNvPr id="5" name="Rectangle 4"/>
          <p:cNvSpPr/>
          <p:nvPr/>
        </p:nvSpPr>
        <p:spPr>
          <a:xfrm>
            <a:off x="2667000" y="285750"/>
            <a:ext cx="3706464" cy="307777"/>
          </a:xfrm>
          <a:prstGeom prst="rect">
            <a:avLst/>
          </a:prstGeom>
        </p:spPr>
        <p:txBody>
          <a:bodyPr wrap="none">
            <a:spAutoFit/>
          </a:bodyPr>
          <a:lstStyle/>
          <a:p>
            <a:pPr fontAlgn="base"/>
            <a:r>
              <a:rPr lang="en-US" b="1" cap="all" dirty="0"/>
              <a:t>YET YOU HAVE NOT RETURNED TO ME”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5</a:t>
            </a:r>
          </a:p>
        </p:txBody>
      </p:sp>
      <p:sp>
        <p:nvSpPr>
          <p:cNvPr id="3" name="Text Placeholder 2"/>
          <p:cNvSpPr>
            <a:spLocks noGrp="1"/>
          </p:cNvSpPr>
          <p:nvPr>
            <p:ph type="body" idx="1"/>
          </p:nvPr>
        </p:nvSpPr>
        <p:spPr>
          <a:xfrm>
            <a:off x="3886200" y="1200150"/>
            <a:ext cx="4842600" cy="3548100"/>
          </a:xfrm>
        </p:spPr>
        <p:txBody>
          <a:bodyPr/>
          <a:lstStyle/>
          <a:p>
            <a:r>
              <a:rPr lang="en-US" sz="1400" dirty="0"/>
              <a:t>Verse 1 -3  Coming exile and captivity.</a:t>
            </a:r>
          </a:p>
          <a:p>
            <a:r>
              <a:rPr lang="en-US" sz="1400" dirty="0"/>
              <a:t>Verse 4-9 An invitation to seek the LORD.</a:t>
            </a:r>
          </a:p>
          <a:p>
            <a:pPr lvl="1"/>
            <a:r>
              <a:rPr lang="en-US" sz="1400" b="1" dirty="0"/>
              <a:t>Pleiades and Orion = </a:t>
            </a:r>
            <a:r>
              <a:rPr lang="en-US" sz="1400" dirty="0"/>
              <a:t>are  planets worshiped by Israel so the people left the creator and worshiped the creation.</a:t>
            </a:r>
          </a:p>
          <a:p>
            <a:pPr lvl="1"/>
            <a:r>
              <a:rPr lang="en-US" sz="1400" b="1" dirty="0"/>
              <a:t>Wormwood  =</a:t>
            </a:r>
            <a:r>
              <a:rPr lang="en-US" sz="1400" dirty="0"/>
              <a:t> bitter aromatic taste</a:t>
            </a:r>
          </a:p>
          <a:p>
            <a:r>
              <a:rPr lang="en-US" sz="1400" dirty="0"/>
              <a:t>Verse 10 – 15 The cause, the curse, and the cure.</a:t>
            </a:r>
          </a:p>
          <a:p>
            <a:r>
              <a:rPr lang="en-US" sz="1400" dirty="0"/>
              <a:t>Verse 16-20 Wailing and woe in the day of the LORD.</a:t>
            </a:r>
          </a:p>
          <a:p>
            <a:r>
              <a:rPr lang="en-US" sz="1400" dirty="0"/>
              <a:t>Verse 21-27 Israel’s religious ceremonies will not save them from the wailing and woe to come.</a:t>
            </a:r>
            <a:endParaRPr lang="en-US" sz="1400" b="1" dirty="0"/>
          </a:p>
          <a:p>
            <a:endParaRPr lang="en-US" sz="1400" b="1" dirty="0"/>
          </a:p>
          <a:p>
            <a:endParaRPr lang="en-US" sz="1400" b="1" dirty="0"/>
          </a:p>
          <a:p>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sp>
        <p:nvSpPr>
          <p:cNvPr id="5" name="Rectangle 4"/>
          <p:cNvSpPr/>
          <p:nvPr/>
        </p:nvSpPr>
        <p:spPr>
          <a:xfrm>
            <a:off x="2667000" y="285750"/>
            <a:ext cx="2847254" cy="307777"/>
          </a:xfrm>
          <a:prstGeom prst="rect">
            <a:avLst/>
          </a:prstGeom>
        </p:spPr>
        <p:txBody>
          <a:bodyPr wrap="none">
            <a:spAutoFit/>
          </a:bodyPr>
          <a:lstStyle/>
          <a:p>
            <a:pPr fontAlgn="base"/>
            <a:r>
              <a:rPr lang="en-US" b="1" cap="all" dirty="0"/>
              <a:t>THE OFFERINGS GOD HATES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6</a:t>
            </a:r>
          </a:p>
        </p:txBody>
      </p:sp>
      <p:sp>
        <p:nvSpPr>
          <p:cNvPr id="3" name="Text Placeholder 2"/>
          <p:cNvSpPr>
            <a:spLocks noGrp="1"/>
          </p:cNvSpPr>
          <p:nvPr>
            <p:ph type="body" idx="1"/>
          </p:nvPr>
        </p:nvSpPr>
        <p:spPr>
          <a:xfrm>
            <a:off x="3886200" y="1200150"/>
            <a:ext cx="4842600" cy="3548100"/>
          </a:xfrm>
        </p:spPr>
        <p:txBody>
          <a:bodyPr/>
          <a:lstStyle/>
          <a:p>
            <a:pPr fontAlgn="base"/>
            <a:r>
              <a:rPr lang="en-US" sz="1400" dirty="0"/>
              <a:t>Verse 1 -</a:t>
            </a:r>
            <a:r>
              <a:rPr lang="en-US" sz="1400" b="1" dirty="0"/>
              <a:t>2 Comparing Israel to her pagan neighbors.</a:t>
            </a:r>
          </a:p>
          <a:p>
            <a:pPr fontAlgn="base"/>
            <a:r>
              <a:rPr lang="en-US" sz="1400" dirty="0"/>
              <a:t>Verse </a:t>
            </a:r>
            <a:r>
              <a:rPr lang="en-US" sz="1400" b="1" dirty="0"/>
              <a:t>3-7 The high-standing in Israel will be brought low.</a:t>
            </a:r>
          </a:p>
          <a:p>
            <a:pPr fontAlgn="base"/>
            <a:r>
              <a:rPr lang="en-US" sz="1400" dirty="0"/>
              <a:t>Verse </a:t>
            </a:r>
            <a:r>
              <a:rPr lang="en-US" sz="1400" b="1" dirty="0"/>
              <a:t>8-11 The city delivered to destruction.</a:t>
            </a:r>
          </a:p>
          <a:p>
            <a:pPr fontAlgn="base"/>
            <a:r>
              <a:rPr lang="en-US" sz="1400" dirty="0"/>
              <a:t>Verse </a:t>
            </a:r>
            <a:r>
              <a:rPr lang="en-US" sz="1400" b="1" dirty="0"/>
              <a:t>12-14 The injustice and pride of Israel</a:t>
            </a:r>
          </a:p>
          <a:p>
            <a:pPr fontAlgn="base"/>
            <a:endParaRPr lang="en-US" sz="1400" b="1" dirty="0"/>
          </a:p>
          <a:p>
            <a:pPr fontAlgn="base"/>
            <a:endParaRPr lang="en-US" sz="1400" b="1" dirty="0"/>
          </a:p>
          <a:p>
            <a:pPr fontAlgn="base"/>
            <a:endParaRPr lang="en-US" sz="1400" b="1" dirty="0"/>
          </a:p>
          <a:p>
            <a:endParaRPr lang="en-US" sz="1400" b="1" dirty="0"/>
          </a:p>
          <a:p>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39</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pic>
        <p:nvPicPr>
          <p:cNvPr id="1026" name="Picture 2" descr="http://static1.squarespace.com/static/586eb3372994ca8b180cb830/586eb40dbb7f1e219b475615/586eb413bb7f1e219b475713/1483650067183/Old-Testament-Timeline1.jpg?format=original"/>
          <p:cNvPicPr>
            <a:picLocks noChangeAspect="1" noChangeArrowheads="1"/>
          </p:cNvPicPr>
          <p:nvPr/>
        </p:nvPicPr>
        <p:blipFill>
          <a:blip r:embed="rId4"/>
          <a:srcRect/>
          <a:stretch>
            <a:fillRect/>
          </a:stretch>
        </p:blipFill>
        <p:spPr bwMode="auto">
          <a:xfrm>
            <a:off x="-27668" y="-171450"/>
            <a:ext cx="9171668" cy="5562600"/>
          </a:xfrm>
          <a:prstGeom prst="rect">
            <a:avLst/>
          </a:prstGeom>
          <a:noFill/>
        </p:spPr>
      </p:pic>
      <p:cxnSp>
        <p:nvCxnSpPr>
          <p:cNvPr id="6" name="Straight Arrow Connector 5"/>
          <p:cNvCxnSpPr/>
          <p:nvPr/>
        </p:nvCxnSpPr>
        <p:spPr>
          <a:xfrm flipV="1">
            <a:off x="4800600" y="3562350"/>
            <a:ext cx="91440" cy="3657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fade thruBlk="1"/>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7</a:t>
            </a:r>
          </a:p>
        </p:txBody>
      </p:sp>
      <p:sp>
        <p:nvSpPr>
          <p:cNvPr id="3" name="Text Placeholder 2"/>
          <p:cNvSpPr>
            <a:spLocks noGrp="1"/>
          </p:cNvSpPr>
          <p:nvPr>
            <p:ph type="body" idx="1"/>
          </p:nvPr>
        </p:nvSpPr>
        <p:spPr>
          <a:xfrm>
            <a:off x="3886200" y="1200150"/>
            <a:ext cx="5029200" cy="3548100"/>
          </a:xfrm>
        </p:spPr>
        <p:txBody>
          <a:bodyPr/>
          <a:lstStyle/>
          <a:p>
            <a:pPr fontAlgn="base"/>
            <a:r>
              <a:rPr lang="en-US" sz="1400" dirty="0"/>
              <a:t>Verse 1 -3 The vision of locusts </a:t>
            </a:r>
            <a:r>
              <a:rPr lang="en-US" sz="1400" b="1" dirty="0"/>
              <a:t>(First Vision)</a:t>
            </a:r>
          </a:p>
          <a:p>
            <a:pPr fontAlgn="base"/>
            <a:r>
              <a:rPr lang="en-US" sz="1400" dirty="0"/>
              <a:t>Verse 4-6 The vision of fire. </a:t>
            </a:r>
            <a:r>
              <a:rPr lang="en-US" sz="1400" b="1" dirty="0"/>
              <a:t>(Second Vision)</a:t>
            </a:r>
            <a:endParaRPr lang="en-US" sz="1400" dirty="0"/>
          </a:p>
          <a:p>
            <a:pPr fontAlgn="base"/>
            <a:r>
              <a:rPr lang="en-US" sz="1400" dirty="0"/>
              <a:t>Verse 7-9 The vision of the plumb line. </a:t>
            </a:r>
            <a:r>
              <a:rPr lang="en-US" sz="1400" b="1" dirty="0"/>
              <a:t>(Third Vision)</a:t>
            </a:r>
            <a:endParaRPr lang="en-US" sz="1400" dirty="0"/>
          </a:p>
          <a:p>
            <a:pPr fontAlgn="base"/>
            <a:r>
              <a:rPr lang="en-US" sz="1400" dirty="0"/>
              <a:t>Verse 10-13 </a:t>
            </a:r>
            <a:r>
              <a:rPr lang="en-US" sz="1400" dirty="0" err="1"/>
              <a:t>Amaziah’s</a:t>
            </a:r>
            <a:r>
              <a:rPr lang="en-US" sz="1400" dirty="0"/>
              <a:t> words against Amos.</a:t>
            </a:r>
          </a:p>
          <a:p>
            <a:pPr fontAlgn="base"/>
            <a:r>
              <a:rPr lang="en-US" sz="1400" dirty="0"/>
              <a:t>Verse 14-15)The answer from Amos</a:t>
            </a:r>
          </a:p>
          <a:p>
            <a:pPr fontAlgn="base"/>
            <a:endParaRPr lang="en-US" sz="1400" b="1" dirty="0"/>
          </a:p>
          <a:p>
            <a:pPr fontAlgn="base"/>
            <a:endParaRPr lang="en-US" sz="1400" b="1" dirty="0"/>
          </a:p>
          <a:p>
            <a:pPr fontAlgn="base"/>
            <a:endParaRPr lang="en-US" sz="1400" b="1" dirty="0"/>
          </a:p>
          <a:p>
            <a:pPr fontAlgn="base"/>
            <a:endParaRPr lang="en-US" sz="1400" b="1" dirty="0"/>
          </a:p>
          <a:p>
            <a:pPr fontAlgn="base"/>
            <a:endParaRPr lang="en-US" sz="1400" b="1" dirty="0"/>
          </a:p>
          <a:p>
            <a:endParaRPr lang="en-US" sz="1400" b="1" dirty="0"/>
          </a:p>
          <a:p>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40</a:t>
            </a:fld>
            <a:endParaRPr lang="en"/>
          </a:p>
        </p:txBody>
      </p:sp>
      <p:sp>
        <p:nvSpPr>
          <p:cNvPr id="5" name="Rectangle 4"/>
          <p:cNvSpPr/>
          <p:nvPr/>
        </p:nvSpPr>
        <p:spPr>
          <a:xfrm>
            <a:off x="2514600" y="0"/>
            <a:ext cx="4572000" cy="523220"/>
          </a:xfrm>
          <a:prstGeom prst="rect">
            <a:avLst/>
          </a:prstGeom>
        </p:spPr>
        <p:txBody>
          <a:bodyPr>
            <a:spAutoFit/>
          </a:bodyPr>
          <a:lstStyle/>
          <a:p>
            <a:pPr fontAlgn="base"/>
            <a:r>
              <a:rPr lang="en-US" b="1" cap="all" dirty="0"/>
              <a:t>VISIONS OF JUDGMENT AND THE POWER OF THE PROPHET’S PRAYER</a:t>
            </a:r>
          </a:p>
        </p:txBody>
      </p:sp>
      <p:pic>
        <p:nvPicPr>
          <p:cNvPr id="1026" name="Picture 2" descr="Image result for plumb line"/>
          <p:cNvPicPr>
            <a:picLocks noChangeAspect="1" noChangeArrowheads="1"/>
          </p:cNvPicPr>
          <p:nvPr/>
        </p:nvPicPr>
        <p:blipFill>
          <a:blip r:embed="rId2"/>
          <a:srcRect/>
          <a:stretch>
            <a:fillRect/>
          </a:stretch>
        </p:blipFill>
        <p:spPr bwMode="auto">
          <a:xfrm>
            <a:off x="7048500" y="2886074"/>
            <a:ext cx="2095500" cy="225742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4" name="Picture 8" descr="Image result for Basket of Ripe Fruit"/>
          <p:cNvPicPr>
            <a:picLocks noChangeAspect="1" noChangeArrowheads="1"/>
          </p:cNvPicPr>
          <p:nvPr/>
        </p:nvPicPr>
        <p:blipFill>
          <a:blip r:embed="rId2"/>
          <a:srcRect/>
          <a:stretch>
            <a:fillRect/>
          </a:stretch>
        </p:blipFill>
        <p:spPr bwMode="auto">
          <a:xfrm>
            <a:off x="7543799" y="0"/>
            <a:ext cx="1600201" cy="1065980"/>
          </a:xfrm>
          <a:prstGeom prst="rect">
            <a:avLst/>
          </a:prstGeom>
          <a:noFill/>
        </p:spPr>
      </p:pic>
      <p:sp>
        <p:nvSpPr>
          <p:cNvPr id="2" name="Title 1"/>
          <p:cNvSpPr>
            <a:spLocks noGrp="1"/>
          </p:cNvSpPr>
          <p:nvPr>
            <p:ph type="title"/>
          </p:nvPr>
        </p:nvSpPr>
        <p:spPr/>
        <p:txBody>
          <a:bodyPr/>
          <a:lstStyle/>
          <a:p>
            <a:r>
              <a:rPr lang="en-US" dirty="0"/>
              <a:t>Chapter 8</a:t>
            </a:r>
          </a:p>
        </p:txBody>
      </p:sp>
      <p:sp>
        <p:nvSpPr>
          <p:cNvPr id="3" name="Text Placeholder 2"/>
          <p:cNvSpPr>
            <a:spLocks noGrp="1"/>
          </p:cNvSpPr>
          <p:nvPr>
            <p:ph type="body" idx="1"/>
          </p:nvPr>
        </p:nvSpPr>
        <p:spPr>
          <a:xfrm>
            <a:off x="3886200" y="514350"/>
            <a:ext cx="4842475" cy="4419600"/>
          </a:xfrm>
        </p:spPr>
        <p:txBody>
          <a:bodyPr/>
          <a:lstStyle/>
          <a:p>
            <a:pPr algn="ctr" fontAlgn="base"/>
            <a:r>
              <a:rPr lang="en-US" sz="1600" b="1" dirty="0"/>
              <a:t>Amos 4</a:t>
            </a:r>
            <a:r>
              <a:rPr lang="en-US" sz="1600" b="1" baseline="30000" dirty="0"/>
              <a:t>th</a:t>
            </a:r>
            <a:r>
              <a:rPr lang="en-US" sz="1600" b="1" dirty="0"/>
              <a:t> vision </a:t>
            </a:r>
          </a:p>
          <a:p>
            <a:pPr algn="ctr" fontAlgn="base">
              <a:buNone/>
            </a:pPr>
            <a:r>
              <a:rPr lang="en-US" sz="1600" b="1" dirty="0"/>
              <a:t>The vision of the basket of summer fruit. </a:t>
            </a:r>
          </a:p>
          <a:p>
            <a:pPr fontAlgn="base"/>
            <a:r>
              <a:rPr lang="en-US" sz="1600" dirty="0"/>
              <a:t>Verse 1 -3 </a:t>
            </a:r>
            <a:r>
              <a:rPr lang="en-US" sz="1600" b="1" dirty="0"/>
              <a:t>The basket of summer fruit.</a:t>
            </a:r>
          </a:p>
          <a:p>
            <a:pPr fontAlgn="base"/>
            <a:r>
              <a:rPr lang="en-US" sz="1600" dirty="0"/>
              <a:t>Verse </a:t>
            </a:r>
            <a:r>
              <a:rPr lang="en-US" sz="1600" b="1" dirty="0"/>
              <a:t>4-6 Dishonesty </a:t>
            </a:r>
          </a:p>
          <a:p>
            <a:pPr fontAlgn="base"/>
            <a:r>
              <a:rPr lang="en-US" sz="1600" dirty="0"/>
              <a:t>Verse </a:t>
            </a:r>
            <a:r>
              <a:rPr lang="en-US" sz="1600" b="1" dirty="0"/>
              <a:t>7-10  Stealing from the poor of Israel.</a:t>
            </a:r>
          </a:p>
          <a:p>
            <a:pPr lvl="1" fontAlgn="base"/>
            <a:r>
              <a:rPr lang="en-US" sz="1600" dirty="0"/>
              <a:t>The rise like the Nile = Means the flood of the river Nile which used to destroy everything.</a:t>
            </a:r>
            <a:endParaRPr lang="en-US" sz="1600" b="1" dirty="0"/>
          </a:p>
          <a:p>
            <a:pPr fontAlgn="base"/>
            <a:r>
              <a:rPr lang="en-US" sz="1600" dirty="0"/>
              <a:t>Verse </a:t>
            </a:r>
            <a:r>
              <a:rPr lang="en-US" sz="1600" b="1" dirty="0"/>
              <a:t>11-14 How God will judge Israel.</a:t>
            </a:r>
          </a:p>
          <a:p>
            <a:pPr fontAlgn="base"/>
            <a:r>
              <a:rPr lang="en-US" sz="1600" b="1" dirty="0"/>
              <a:t>The famine of hearing the Word of God.</a:t>
            </a:r>
          </a:p>
          <a:p>
            <a:pPr lvl="1" fontAlgn="base"/>
            <a:r>
              <a:rPr lang="en-US" sz="1600" dirty="0"/>
              <a:t>Meaning of god of Dan =  the Golden calf which the people of </a:t>
            </a:r>
            <a:r>
              <a:rPr lang="en-US" sz="1600" dirty="0" err="1"/>
              <a:t>dan</a:t>
            </a:r>
            <a:r>
              <a:rPr lang="en-US" sz="1600" dirty="0"/>
              <a:t> used to worship</a:t>
            </a:r>
            <a:endParaRPr lang="en-US" sz="2400"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41</a:t>
            </a:fld>
            <a:endParaRPr lang="en"/>
          </a:p>
        </p:txBody>
      </p:sp>
      <p:sp>
        <p:nvSpPr>
          <p:cNvPr id="75778" name="AutoShape 2" descr="Image result for Basket of Ripe Fru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0" name="AutoShape 4" descr="Image result for Basket of Ripe Fru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2" name="AutoShape 6" descr="Image result for Basket of Ripe Fru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9</a:t>
            </a:r>
          </a:p>
        </p:txBody>
      </p:sp>
      <p:sp>
        <p:nvSpPr>
          <p:cNvPr id="3" name="Text Placeholder 2"/>
          <p:cNvSpPr>
            <a:spLocks noGrp="1"/>
          </p:cNvSpPr>
          <p:nvPr>
            <p:ph type="body" idx="1"/>
          </p:nvPr>
        </p:nvSpPr>
        <p:spPr/>
        <p:txBody>
          <a:bodyPr/>
          <a:lstStyle/>
          <a:p>
            <a:pPr lvl="1" algn="ctr">
              <a:buNone/>
            </a:pPr>
            <a:r>
              <a:rPr lang="en-US" sz="1600" b="1" dirty="0"/>
              <a:t>Amos fifth vision </a:t>
            </a:r>
          </a:p>
          <a:p>
            <a:pPr lvl="1" algn="ctr">
              <a:buNone/>
            </a:pPr>
            <a:r>
              <a:rPr lang="en-US" sz="1600" b="1" dirty="0"/>
              <a:t>The vision of the altar</a:t>
            </a:r>
          </a:p>
          <a:p>
            <a:r>
              <a:rPr lang="en-US" sz="1600" b="1" dirty="0"/>
              <a:t>Verse 1-10 God’s judgment is clear.</a:t>
            </a:r>
          </a:p>
          <a:p>
            <a:pPr lvl="1"/>
            <a:r>
              <a:rPr lang="en-US" sz="1600" dirty="0"/>
              <a:t>The </a:t>
            </a:r>
            <a:r>
              <a:rPr lang="en-US" sz="1600" dirty="0" err="1"/>
              <a:t>Cushites</a:t>
            </a:r>
            <a:r>
              <a:rPr lang="en-US" sz="1600" dirty="0"/>
              <a:t> = Are people who were sinners and they weren’t worshiping God and God saved them from destruction 	</a:t>
            </a:r>
            <a:endParaRPr lang="en-US" sz="1600" b="1" dirty="0"/>
          </a:p>
          <a:p>
            <a:r>
              <a:rPr lang="en-US" sz="1600" b="1" dirty="0"/>
              <a:t>Verse 11-12 Restoring the house of David to Israel.</a:t>
            </a:r>
          </a:p>
          <a:p>
            <a:r>
              <a:rPr lang="en-US" sz="1600" b="1" dirty="0"/>
              <a:t>Verse 13-15 Restoring abundance to Israel.</a:t>
            </a:r>
          </a:p>
          <a:p>
            <a:endParaRPr lang="en-US" b="1"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42</a:t>
            </a:fld>
            <a:endParaRPr lang="en"/>
          </a:p>
        </p:txBody>
      </p:sp>
      <p:sp>
        <p:nvSpPr>
          <p:cNvPr id="5" name="Rectangle 4"/>
          <p:cNvSpPr/>
          <p:nvPr/>
        </p:nvSpPr>
        <p:spPr>
          <a:xfrm>
            <a:off x="3581400" y="209550"/>
            <a:ext cx="2250937" cy="307777"/>
          </a:xfrm>
          <a:prstGeom prst="rect">
            <a:avLst/>
          </a:prstGeom>
        </p:spPr>
        <p:txBody>
          <a:bodyPr wrap="none">
            <a:spAutoFit/>
          </a:bodyPr>
          <a:lstStyle/>
          <a:p>
            <a:pPr fontAlgn="base"/>
            <a:r>
              <a:rPr lang="en-US" b="1" cap="all" dirty="0"/>
              <a:t>RAISING UP THE RUINS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33400" y="895350"/>
            <a:ext cx="2577600" cy="3327600"/>
          </a:xfrm>
          <a:prstGeom prst="rect">
            <a:avLst/>
          </a:prstGeom>
        </p:spPr>
        <p:txBody>
          <a:bodyPr spcFirstLastPara="1" wrap="square" lIns="0" tIns="0" rIns="0" bIns="0" anchor="ctr" anchorCtr="0">
            <a:noAutofit/>
          </a:bodyPr>
          <a:lstStyle/>
          <a:p>
            <a:pPr lvl="0"/>
            <a:r>
              <a:rPr lang="en" sz="2000" dirty="0"/>
              <a:t>Important service </a:t>
            </a:r>
            <a:r>
              <a:rPr lang="en-US" sz="2000" dirty="0"/>
              <a:t>lessons learned from Amos</a:t>
            </a:r>
            <a:endParaRPr sz="2000" dirty="0"/>
          </a:p>
        </p:txBody>
      </p:sp>
      <p:sp>
        <p:nvSpPr>
          <p:cNvPr id="97" name="Google Shape;97;p18"/>
          <p:cNvSpPr txBox="1">
            <a:spLocks noGrp="1"/>
          </p:cNvSpPr>
          <p:nvPr>
            <p:ph type="body" idx="1"/>
          </p:nvPr>
        </p:nvSpPr>
        <p:spPr>
          <a:xfrm>
            <a:off x="3844324" y="361950"/>
            <a:ext cx="5071076" cy="4495800"/>
          </a:xfrm>
          <a:prstGeom prst="rect">
            <a:avLst/>
          </a:prstGeom>
        </p:spPr>
        <p:txBody>
          <a:bodyPr spcFirstLastPara="1" wrap="square" lIns="0" tIns="0" rIns="0" bIns="0" anchor="ctr" anchorCtr="0">
            <a:noAutofit/>
          </a:bodyPr>
          <a:lstStyle/>
          <a:p>
            <a:pPr>
              <a:buFont typeface="Wingdings" pitchFamily="2" charset="2"/>
              <a:buChar char="Ø"/>
            </a:pPr>
            <a:r>
              <a:rPr lang="en-US" sz="1500" dirty="0"/>
              <a:t>Servant intercession role. (</a:t>
            </a:r>
            <a:r>
              <a:rPr lang="en-US" sz="1600" b="1" dirty="0"/>
              <a:t>Amos 7 :4-5) </a:t>
            </a:r>
            <a:r>
              <a:rPr lang="en-US" sz="1600" i="1" dirty="0"/>
              <a:t>Then I cried out, “Sovereign </a:t>
            </a:r>
            <a:r>
              <a:rPr lang="en-US" sz="1600" i="1" cap="small" dirty="0"/>
              <a:t>Lord</a:t>
            </a:r>
            <a:r>
              <a:rPr lang="en-US" sz="1600" i="1" dirty="0"/>
              <a:t>, I beg you, stop! How can Jacob survive? He is so small!”</a:t>
            </a:r>
          </a:p>
          <a:p>
            <a:pPr>
              <a:buFont typeface="Wingdings" pitchFamily="2" charset="2"/>
              <a:buChar char="Ø"/>
            </a:pPr>
            <a:r>
              <a:rPr lang="en-US" sz="1400" dirty="0"/>
              <a:t>Humility and submission go hand in hand.  God’s Word tells us that, as his servants, we are to submit to one another in lowliness of mind and to get away from our ego . (</a:t>
            </a:r>
            <a:r>
              <a:rPr lang="en-US" sz="1400" b="1" dirty="0"/>
              <a:t>Amos 7 :14-15) </a:t>
            </a:r>
          </a:p>
          <a:p>
            <a:pPr>
              <a:buFont typeface="Wingdings" pitchFamily="2" charset="2"/>
              <a:buChar char="Ø"/>
            </a:pPr>
            <a:r>
              <a:rPr lang="en-US" sz="1400" dirty="0"/>
              <a:t>As Amos did not fear the man of authority “</a:t>
            </a:r>
            <a:r>
              <a:rPr lang="en-US" sz="1400" dirty="0" err="1"/>
              <a:t>Amaziah</a:t>
            </a:r>
            <a:r>
              <a:rPr lang="en-US" sz="1400" dirty="0"/>
              <a:t>” and delivered the word of god, the servant should be clear and sharp in his service when it comes to delivering God’s word.</a:t>
            </a:r>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r>
              <a:rPr lang="en-US" b="1" dirty="0"/>
              <a:t>OBADIAH</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lvl="0"/>
            <a:r>
              <a:rPr lang="en-US" sz="1800" dirty="0"/>
              <a:t>Introduction to the book of Obadiah</a:t>
            </a:r>
            <a:endParaRPr sz="1800" dirty="0"/>
          </a:p>
        </p:txBody>
      </p:sp>
      <p:sp>
        <p:nvSpPr>
          <p:cNvPr id="69" name="Google Shape;69;p14"/>
          <p:cNvSpPr txBox="1">
            <a:spLocks noGrp="1"/>
          </p:cNvSpPr>
          <p:nvPr>
            <p:ph type="body" idx="1"/>
          </p:nvPr>
        </p:nvSpPr>
        <p:spPr>
          <a:xfrm>
            <a:off x="3844324" y="438150"/>
            <a:ext cx="4004276" cy="4343400"/>
          </a:xfrm>
          <a:prstGeom prst="rect">
            <a:avLst/>
          </a:prstGeom>
        </p:spPr>
        <p:txBody>
          <a:bodyPr spcFirstLastPara="1" wrap="square" lIns="0" tIns="0" rIns="0" bIns="0" anchor="t" anchorCtr="0">
            <a:noAutofit/>
          </a:bodyPr>
          <a:lstStyle/>
          <a:p>
            <a:pPr marL="0" indent="0">
              <a:buClr>
                <a:schemeClr val="dk1"/>
              </a:buClr>
              <a:buSzPts val="1100"/>
              <a:buFont typeface="Wingdings" pitchFamily="2" charset="2"/>
              <a:buChar char="Ø"/>
            </a:pPr>
            <a:r>
              <a:rPr lang="en-US" sz="1400" dirty="0"/>
              <a:t>Obadiah means the person who gives honor to God</a:t>
            </a:r>
          </a:p>
          <a:p>
            <a:pPr marL="0" indent="0">
              <a:buClr>
                <a:schemeClr val="dk1"/>
              </a:buClr>
              <a:buSzPts val="1100"/>
              <a:buFont typeface="Wingdings" pitchFamily="2" charset="2"/>
              <a:buChar char="Ø"/>
            </a:pPr>
            <a:r>
              <a:rPr lang="en-US" sz="1400" dirty="0"/>
              <a:t>The book of Obadiah was written in the 586 BC, </a:t>
            </a:r>
          </a:p>
          <a:p>
            <a:pPr marL="0" indent="0">
              <a:buClr>
                <a:schemeClr val="dk1"/>
              </a:buClr>
              <a:buSzPts val="1100"/>
              <a:buFont typeface="Wingdings" pitchFamily="2" charset="2"/>
              <a:buChar char="Ø"/>
            </a:pPr>
            <a:r>
              <a:rPr lang="en-US" sz="1400" dirty="0"/>
              <a:t>Purpose of the message is the judgment pronounced on Edom, Judah’s neighbor.</a:t>
            </a:r>
          </a:p>
          <a:p>
            <a:pPr marL="0" indent="0">
              <a:buClr>
                <a:schemeClr val="dk1"/>
              </a:buClr>
              <a:buSzPts val="1100"/>
              <a:buFont typeface="Wingdings" pitchFamily="2" charset="2"/>
              <a:buChar char="Ø"/>
            </a:pPr>
            <a:r>
              <a:rPr lang="en-US" sz="1400" dirty="0"/>
              <a:t>They refused to help Israel in their need, sold them as slaves, and even abused them while they were exiled to Babylon.</a:t>
            </a:r>
          </a:p>
          <a:p>
            <a:pPr marL="0" indent="0">
              <a:buClr>
                <a:schemeClr val="dk1"/>
              </a:buClr>
              <a:buSzPts val="1100"/>
              <a:buFont typeface="Wingdings" pitchFamily="2" charset="2"/>
              <a:buChar char="Ø"/>
            </a:pPr>
            <a:r>
              <a:rPr lang="en-US" sz="1400" dirty="0"/>
              <a:t>The </a:t>
            </a:r>
            <a:r>
              <a:rPr lang="en-US" sz="1400" dirty="0" err="1"/>
              <a:t>Edomites</a:t>
            </a:r>
            <a:r>
              <a:rPr lang="en-US" sz="1400" dirty="0"/>
              <a:t>, who were descended from Jacob's brother Esau. </a:t>
            </a:r>
          </a:p>
          <a:p>
            <a:pPr marL="0" indent="0">
              <a:buClr>
                <a:schemeClr val="dk1"/>
              </a:buClr>
              <a:buSzPts val="1100"/>
              <a:buFont typeface="Wingdings" pitchFamily="2" charset="2"/>
              <a:buChar char="Ø"/>
            </a:pPr>
            <a:r>
              <a:rPr lang="en-US" sz="1400" dirty="0"/>
              <a:t>Edom (Esau) [means the earthly which represents the devil] was in fight with his brother Jacob [represent the church] since the birth.</a:t>
            </a:r>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lvl="0"/>
            <a:r>
              <a:rPr lang="en-US" sz="1800" dirty="0"/>
              <a:t>Introduction to the book of Obadiah</a:t>
            </a:r>
            <a:endParaRPr sz="1800" dirty="0"/>
          </a:p>
        </p:txBody>
      </p:sp>
      <p:sp>
        <p:nvSpPr>
          <p:cNvPr id="69" name="Google Shape;69;p14"/>
          <p:cNvSpPr txBox="1">
            <a:spLocks noGrp="1"/>
          </p:cNvSpPr>
          <p:nvPr>
            <p:ph type="body" idx="1"/>
          </p:nvPr>
        </p:nvSpPr>
        <p:spPr>
          <a:xfrm>
            <a:off x="3844324" y="438150"/>
            <a:ext cx="4004276" cy="4343400"/>
          </a:xfrm>
          <a:prstGeom prst="rect">
            <a:avLst/>
          </a:prstGeom>
        </p:spPr>
        <p:txBody>
          <a:bodyPr spcFirstLastPara="1" wrap="square" lIns="0" tIns="0" rIns="0" bIns="0" anchor="t" anchorCtr="0">
            <a:noAutofit/>
          </a:bodyPr>
          <a:lstStyle/>
          <a:p>
            <a:pPr marL="0" indent="0">
              <a:buClr>
                <a:schemeClr val="dk1"/>
              </a:buClr>
              <a:buSzPts val="1100"/>
              <a:buFont typeface="Wingdings" pitchFamily="2" charset="2"/>
              <a:buChar char="Ø"/>
            </a:pPr>
            <a:r>
              <a:rPr lang="en-US" sz="1600" dirty="0"/>
              <a:t>There was one narrow road to reach Edom which made the city very hard to be attacked by their enemies.</a:t>
            </a:r>
          </a:p>
          <a:p>
            <a:pPr marL="0" indent="0">
              <a:buClr>
                <a:schemeClr val="dk1"/>
              </a:buClr>
              <a:buSzPts val="1100"/>
              <a:buFont typeface="Wingdings" pitchFamily="2" charset="2"/>
              <a:buChar char="Ø"/>
            </a:pPr>
            <a:r>
              <a:rPr lang="en-US" sz="1600" dirty="0"/>
              <a:t> The Jews remembered what the </a:t>
            </a:r>
            <a:r>
              <a:rPr lang="en-US" sz="1600" dirty="0" err="1"/>
              <a:t>Edomites</a:t>
            </a:r>
            <a:r>
              <a:rPr lang="en-US" sz="1600" dirty="0"/>
              <a:t> did to them even in the land of exile :Psalm 137:7 </a:t>
            </a:r>
          </a:p>
          <a:p>
            <a:pPr marL="457200" lvl="1" indent="0">
              <a:buClr>
                <a:schemeClr val="dk1"/>
              </a:buClr>
              <a:buSzPts val="1100"/>
              <a:buFont typeface="Wingdings" pitchFamily="2" charset="2"/>
              <a:buChar char="Ø"/>
            </a:pPr>
            <a:r>
              <a:rPr lang="en-US" sz="1200" dirty="0"/>
              <a:t>Remember, </a:t>
            </a:r>
            <a:r>
              <a:rPr lang="en-US" sz="1200" cap="small" dirty="0"/>
              <a:t>Lord</a:t>
            </a:r>
            <a:r>
              <a:rPr lang="en-US" sz="1200" dirty="0"/>
              <a:t>, what the </a:t>
            </a:r>
            <a:r>
              <a:rPr lang="en-US" sz="1200" dirty="0" err="1"/>
              <a:t>Edomites</a:t>
            </a:r>
            <a:r>
              <a:rPr lang="en-US" sz="1200" dirty="0"/>
              <a:t> did</a:t>
            </a:r>
            <a:br>
              <a:rPr lang="en-US" sz="1200" dirty="0"/>
            </a:br>
            <a:r>
              <a:rPr lang="en-US" sz="1200" dirty="0"/>
              <a:t>    on the day Jerusalem fell.</a:t>
            </a:r>
            <a:br>
              <a:rPr lang="en-US" sz="1200" dirty="0"/>
            </a:br>
            <a:r>
              <a:rPr lang="en-US" sz="1200" dirty="0"/>
              <a:t>“Tear it down,” they cried,</a:t>
            </a:r>
            <a:br>
              <a:rPr lang="en-US" sz="1200" dirty="0"/>
            </a:br>
            <a:r>
              <a:rPr lang="en-US" sz="1200" dirty="0"/>
              <a:t>    “tear it down to its foundations!”</a:t>
            </a:r>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46</a:t>
            </a:fld>
            <a:endParaRPr/>
          </a:p>
        </p:txBody>
      </p:sp>
      <p:pic>
        <p:nvPicPr>
          <p:cNvPr id="3074" name="Picture 2" descr="Image result for The Edomites walls"/>
          <p:cNvPicPr>
            <a:picLocks noChangeAspect="1" noChangeArrowheads="1"/>
          </p:cNvPicPr>
          <p:nvPr/>
        </p:nvPicPr>
        <p:blipFill>
          <a:blip r:embed="rId3"/>
          <a:srcRect/>
          <a:stretch>
            <a:fillRect/>
          </a:stretch>
        </p:blipFill>
        <p:spPr bwMode="auto">
          <a:xfrm>
            <a:off x="7086600" y="2679700"/>
            <a:ext cx="1847850" cy="24638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012"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a:t>
            </a:r>
          </a:p>
        </p:txBody>
      </p:sp>
      <p:sp>
        <p:nvSpPr>
          <p:cNvPr id="3" name="Text Placeholder 2"/>
          <p:cNvSpPr>
            <a:spLocks noGrp="1"/>
          </p:cNvSpPr>
          <p:nvPr>
            <p:ph type="body" idx="1"/>
          </p:nvPr>
        </p:nvSpPr>
        <p:spPr/>
        <p:txBody>
          <a:bodyPr/>
          <a:lstStyle/>
          <a:p>
            <a:r>
              <a:rPr lang="en-US" sz="1400" dirty="0"/>
              <a:t>Obadiah 1-9 :COMING DESTRUCTION</a:t>
            </a:r>
            <a:br>
              <a:rPr lang="en-US" sz="1400" dirty="0"/>
            </a:br>
            <a:r>
              <a:rPr lang="en-US" sz="1400" dirty="0"/>
              <a:t>OF EDOM </a:t>
            </a:r>
          </a:p>
          <a:p>
            <a:r>
              <a:rPr lang="en-US" sz="1400" dirty="0"/>
              <a:t>Obadiah 10-14 CAUSE OF EDOM'S</a:t>
            </a:r>
            <a:br>
              <a:rPr lang="en-US" sz="1400" dirty="0"/>
            </a:br>
            <a:r>
              <a:rPr lang="en-US" sz="1400" dirty="0"/>
              <a:t>JUDGMENT</a:t>
            </a:r>
          </a:p>
          <a:p>
            <a:pPr lvl="1"/>
            <a:r>
              <a:rPr lang="en-US" sz="1400" dirty="0"/>
              <a:t>V 14 (You should not wait at the crossroads) It was known that the </a:t>
            </a:r>
            <a:r>
              <a:rPr lang="en-US" sz="1400" dirty="0" err="1"/>
              <a:t>Edomites</a:t>
            </a:r>
            <a:r>
              <a:rPr lang="en-US" sz="1400" dirty="0"/>
              <a:t> would wait for the Jews while they are trying to escape from their enemies .Once they reach  crossroads , the </a:t>
            </a:r>
            <a:r>
              <a:rPr lang="en-US" sz="1400" dirty="0" err="1"/>
              <a:t>Edomites</a:t>
            </a:r>
            <a:r>
              <a:rPr lang="en-US" sz="1400" dirty="0"/>
              <a:t> meets them , kill them or hand them back to their enemies. </a:t>
            </a:r>
          </a:p>
          <a:p>
            <a:br>
              <a:rPr lang="en-US" sz="1400" dirty="0"/>
            </a:br>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47</a:t>
            </a:fld>
            <a:endParaRPr lang="en"/>
          </a:p>
        </p:txBody>
      </p:sp>
    </p:spTree>
  </p:cSld>
  <p:clrMapOvr>
    <a:overrideClrMapping bg1="lt1" tx1="dk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012"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a:t>
            </a:r>
          </a:p>
        </p:txBody>
      </p:sp>
      <p:sp>
        <p:nvSpPr>
          <p:cNvPr id="3" name="Text Placeholder 2"/>
          <p:cNvSpPr>
            <a:spLocks noGrp="1"/>
          </p:cNvSpPr>
          <p:nvPr>
            <p:ph type="body" idx="1"/>
          </p:nvPr>
        </p:nvSpPr>
        <p:spPr/>
        <p:txBody>
          <a:bodyPr/>
          <a:lstStyle/>
          <a:p>
            <a:r>
              <a:rPr lang="en-US" sz="1400" dirty="0"/>
              <a:t>Obadiah 5-16Judgment of Nations</a:t>
            </a:r>
          </a:p>
          <a:p>
            <a:pPr lvl="1"/>
            <a:r>
              <a:rPr lang="en-US" sz="1400" dirty="0"/>
              <a:t>V 16 (they will drink and drink</a:t>
            </a:r>
            <a:br>
              <a:rPr lang="en-US" sz="1400" dirty="0"/>
            </a:br>
            <a:r>
              <a:rPr lang="en-US" sz="1400" dirty="0"/>
              <a:t>    and be as if they had never been).It means that the punishments will come over them, one after the other, Each one will be harder as if the previous one which they experienced was nothing.</a:t>
            </a:r>
          </a:p>
          <a:p>
            <a:r>
              <a:rPr lang="en-US" sz="1400" dirty="0"/>
              <a:t>Obadiah 17-21Judah Restored</a:t>
            </a:r>
          </a:p>
          <a:p>
            <a:pPr lvl="1"/>
            <a:r>
              <a:rPr lang="en-US" sz="1400" dirty="0"/>
              <a:t>Zion  is the heavenly church. </a:t>
            </a:r>
          </a:p>
          <a:p>
            <a:pPr lvl="1"/>
            <a:r>
              <a:rPr lang="en-US" sz="1400" dirty="0"/>
              <a:t>V17 But on Mount Zion will be deliverance;</a:t>
            </a:r>
            <a:br>
              <a:rPr lang="en-US" sz="1400" dirty="0"/>
            </a:br>
            <a:r>
              <a:rPr lang="en-US" sz="1400" dirty="0"/>
              <a:t>    it will be holy and Jacob will possess his inheritance. =&gt; In the prophecy this verse represents the salvation of Judah .The bigger picture is Zion (the church) which is our inheritance  </a:t>
            </a:r>
            <a:br>
              <a:rPr lang="en-US" sz="1400" dirty="0"/>
            </a:br>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48</a:t>
            </a:fld>
            <a:endParaRPr lang="en"/>
          </a:p>
        </p:txBody>
      </p:sp>
    </p:spTree>
  </p:cSld>
  <p:clrMapOvr>
    <a:overrideClrMapping bg1="lt1" tx1="dk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33400" y="895350"/>
            <a:ext cx="2577600" cy="3327600"/>
          </a:xfrm>
          <a:prstGeom prst="rect">
            <a:avLst/>
          </a:prstGeom>
        </p:spPr>
        <p:txBody>
          <a:bodyPr spcFirstLastPara="1" wrap="square" lIns="0" tIns="0" rIns="0" bIns="0" anchor="ctr" anchorCtr="0">
            <a:noAutofit/>
          </a:bodyPr>
          <a:lstStyle/>
          <a:p>
            <a:pPr lvl="0"/>
            <a:r>
              <a:rPr lang="en" sz="2000" dirty="0"/>
              <a:t>Important service </a:t>
            </a:r>
            <a:r>
              <a:rPr lang="en-US" sz="2000" dirty="0"/>
              <a:t>lessons learned from Obadiah </a:t>
            </a:r>
            <a:endParaRPr sz="2000" dirty="0"/>
          </a:p>
        </p:txBody>
      </p:sp>
      <p:sp>
        <p:nvSpPr>
          <p:cNvPr id="97" name="Google Shape;97;p18"/>
          <p:cNvSpPr txBox="1">
            <a:spLocks noGrp="1"/>
          </p:cNvSpPr>
          <p:nvPr>
            <p:ph type="body" idx="1"/>
          </p:nvPr>
        </p:nvSpPr>
        <p:spPr>
          <a:xfrm>
            <a:off x="3844324" y="361950"/>
            <a:ext cx="5071076" cy="4495800"/>
          </a:xfrm>
          <a:prstGeom prst="rect">
            <a:avLst/>
          </a:prstGeom>
        </p:spPr>
        <p:txBody>
          <a:bodyPr spcFirstLastPara="1" wrap="square" lIns="0" tIns="0" rIns="0" bIns="0" anchor="ctr" anchorCtr="0">
            <a:noAutofit/>
          </a:bodyPr>
          <a:lstStyle/>
          <a:p>
            <a:pPr>
              <a:buFont typeface="Wingdings" pitchFamily="2" charset="2"/>
              <a:buChar char="Ø"/>
            </a:pPr>
            <a:r>
              <a:rPr lang="en-US" sz="1500" dirty="0"/>
              <a:t>Servants will always witness families in distress and going through hardships .As a reaction God is questioned ;why he is allowing his kids to go through all this .Our trust is always that, even though God is allowing minor problems, our eyes is not on the earthly benefits ,those are all tools to prepare his people to the heavenly </a:t>
            </a:r>
            <a:r>
              <a:rPr lang="en-US" sz="1600" dirty="0"/>
              <a:t>inheritance</a:t>
            </a:r>
            <a:endParaRPr lang="en-US" sz="1400" dirty="0"/>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a:t>
            </a:r>
          </a:p>
        </p:txBody>
      </p:sp>
      <p:sp>
        <p:nvSpPr>
          <p:cNvPr id="3" name="Text Placeholder 2"/>
          <p:cNvSpPr>
            <a:spLocks noGrp="1"/>
          </p:cNvSpPr>
          <p:nvPr>
            <p:ph type="body" idx="1"/>
          </p:nvPr>
        </p:nvSpPr>
        <p:spPr/>
        <p:txBody>
          <a:bodyPr/>
          <a:lstStyle/>
          <a:p>
            <a:pPr>
              <a:buFont typeface="Wingdings" pitchFamily="2" charset="2"/>
              <a:buChar char="Ø"/>
            </a:pPr>
            <a:r>
              <a:rPr lang="en-US" sz="1800" dirty="0"/>
              <a:t>(V  1 -5) Habakkuk complained about the violence and he questioned God for the injustice towards the people of Israel.</a:t>
            </a:r>
          </a:p>
          <a:p>
            <a:pPr>
              <a:buFont typeface="Wingdings" pitchFamily="2" charset="2"/>
              <a:buChar char="Ø"/>
            </a:pPr>
            <a:r>
              <a:rPr lang="en-US" sz="1800" dirty="0"/>
              <a:t>V (6 – 11 ) God answered by letting Habakkuk prophesy</a:t>
            </a:r>
          </a:p>
          <a:p>
            <a:pPr>
              <a:buFont typeface="Wingdings" pitchFamily="2" charset="2"/>
              <a:buChar char="Ø"/>
            </a:pPr>
            <a:r>
              <a:rPr lang="en-US" sz="1800" dirty="0"/>
              <a:t>(V  12 -17) Again the prophet appeal to God ,Now that he is aware of the punishment But still questioning how God is holy, yet allows this punishment by the hand of wicked people</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2</a:t>
            </a:r>
          </a:p>
        </p:txBody>
      </p:sp>
      <p:sp>
        <p:nvSpPr>
          <p:cNvPr id="3" name="Text Placeholder 2"/>
          <p:cNvSpPr>
            <a:spLocks noGrp="1"/>
          </p:cNvSpPr>
          <p:nvPr>
            <p:ph type="body" idx="1"/>
          </p:nvPr>
        </p:nvSpPr>
        <p:spPr/>
        <p:txBody>
          <a:bodyPr/>
          <a:lstStyle/>
          <a:p>
            <a:pPr>
              <a:buFont typeface="Wingdings" pitchFamily="2" charset="2"/>
              <a:buChar char="Ø"/>
            </a:pPr>
            <a:r>
              <a:rPr lang="en-US" dirty="0"/>
              <a:t>Habakkuk must wait in faith.</a:t>
            </a:r>
          </a:p>
          <a:p>
            <a:pPr>
              <a:buFont typeface="Wingdings" pitchFamily="2" charset="2"/>
              <a:buChar char="Ø"/>
            </a:pPr>
            <a:r>
              <a:rPr lang="en-US" dirty="0"/>
              <a:t>Judgments upon the Chaldeans. </a:t>
            </a:r>
          </a:p>
          <a:p>
            <a:pPr>
              <a:buFont typeface="Wingdings" pitchFamily="2" charset="2"/>
              <a:buChar char="Ø"/>
            </a:pPr>
            <a:r>
              <a:rPr lang="en-US" dirty="0"/>
              <a:t>Judgments upon drunkenness and idolatry.</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a:t>
            </a:r>
          </a:p>
        </p:txBody>
      </p:sp>
      <p:sp>
        <p:nvSpPr>
          <p:cNvPr id="3" name="Text Placeholder 2"/>
          <p:cNvSpPr>
            <a:spLocks noGrp="1"/>
          </p:cNvSpPr>
          <p:nvPr>
            <p:ph type="body" idx="1"/>
          </p:nvPr>
        </p:nvSpPr>
        <p:spPr/>
        <p:txBody>
          <a:bodyPr/>
          <a:lstStyle/>
          <a:p>
            <a:r>
              <a:rPr lang="en-US" b="1" dirty="0"/>
              <a:t>Habakkuk’s Prayer</a:t>
            </a:r>
          </a:p>
          <a:p>
            <a:r>
              <a:rPr lang="en-US" dirty="0"/>
              <a:t>Habakkuk prayed for </a:t>
            </a:r>
            <a:r>
              <a:rPr lang="en-US" i="1" dirty="0"/>
              <a:t>revival</a:t>
            </a:r>
            <a:r>
              <a:rPr lang="en-US" dirty="0"/>
              <a:t>. He knew how God once worked and how His people once responded.</a:t>
            </a:r>
          </a:p>
          <a:p>
            <a:r>
              <a:rPr lang="en-US" dirty="0"/>
              <a:t>Habakkuk wanted to witness this again.</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33400" y="895350"/>
            <a:ext cx="2577600" cy="3327600"/>
          </a:xfrm>
          <a:prstGeom prst="rect">
            <a:avLst/>
          </a:prstGeom>
        </p:spPr>
        <p:txBody>
          <a:bodyPr spcFirstLastPara="1" wrap="square" lIns="0" tIns="0" rIns="0" bIns="0" anchor="ctr" anchorCtr="0">
            <a:noAutofit/>
          </a:bodyPr>
          <a:lstStyle/>
          <a:p>
            <a:pPr lvl="0"/>
            <a:r>
              <a:rPr lang="en" sz="2000" dirty="0"/>
              <a:t>Important service </a:t>
            </a:r>
            <a:r>
              <a:rPr lang="en-US" sz="2000" dirty="0"/>
              <a:t>lessons learned from Habakkuk</a:t>
            </a:r>
            <a:endParaRPr sz="2000" dirty="0"/>
          </a:p>
        </p:txBody>
      </p:sp>
      <p:sp>
        <p:nvSpPr>
          <p:cNvPr id="97" name="Google Shape;97;p18"/>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a:buFont typeface="Wingdings" pitchFamily="2" charset="2"/>
              <a:buChar char="Ø"/>
            </a:pPr>
            <a:r>
              <a:rPr lang="en-US" sz="1600" dirty="0"/>
              <a:t>The servant heart is always open to God carrying his own burdens along with his children problems and put them </a:t>
            </a:r>
            <a:r>
              <a:rPr lang="en-US" sz="1600" dirty="0" err="1"/>
              <a:t>infront</a:t>
            </a:r>
            <a:r>
              <a:rPr lang="en-US" sz="1600" dirty="0"/>
              <a:t> of God until he realize God purpose and solutions.</a:t>
            </a:r>
          </a:p>
          <a:p>
            <a:pPr>
              <a:buFont typeface="Wingdings" pitchFamily="2" charset="2"/>
              <a:buChar char="Ø"/>
            </a:pPr>
            <a:r>
              <a:rPr lang="en-US" sz="1600" dirty="0"/>
              <a:t>The servants heart should be open towards his children .The servant should feel their pain and suffering.</a:t>
            </a:r>
          </a:p>
          <a:p>
            <a:pPr>
              <a:buFont typeface="Wingdings" pitchFamily="2" charset="2"/>
              <a:buChar char="Ø"/>
            </a:pPr>
            <a:r>
              <a:rPr lang="en-US" sz="1600" dirty="0"/>
              <a:t>With a Joyful heart the servants should always react despite all the trouble.</a:t>
            </a:r>
          </a:p>
          <a:p>
            <a:pPr>
              <a:buFont typeface="Wingdings" pitchFamily="2" charset="2"/>
              <a:buChar char="Ø"/>
            </a:pPr>
            <a:endParaRPr lang="en-US" sz="1600" dirty="0"/>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r>
              <a:rPr lang="en-US" b="1" dirty="0"/>
              <a:t>Jonah</a:t>
            </a:r>
          </a:p>
        </p:txBody>
      </p:sp>
    </p:spTree>
  </p:cSld>
  <p:clrMapOvr>
    <a:masterClrMapping/>
  </p:clrMapOvr>
</p:sld>
</file>

<file path=ppt/theme/theme1.xml><?xml version="1.0" encoding="utf-8"?>
<a:theme xmlns:a="http://schemas.openxmlformats.org/drawingml/2006/main"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2.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16256</TotalTime>
  <Words>2681</Words>
  <Application>Microsoft Office PowerPoint</Application>
  <PresentationFormat>On-screen Show (16:9)</PresentationFormat>
  <Paragraphs>341</Paragraphs>
  <Slides>49</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Montserrat Light</vt:lpstr>
      <vt:lpstr>Arial</vt:lpstr>
      <vt:lpstr>Wingdings</vt:lpstr>
      <vt:lpstr>Montserrat</vt:lpstr>
      <vt:lpstr>Montserrat ExtraBold</vt:lpstr>
      <vt:lpstr>Juliet template</vt:lpstr>
      <vt:lpstr>PowerPoint Presentation</vt:lpstr>
      <vt:lpstr>Habakkuk</vt:lpstr>
      <vt:lpstr>Introduction to the book of Habakkuk </vt:lpstr>
      <vt:lpstr>PowerPoint Presentation</vt:lpstr>
      <vt:lpstr>Chapter 1</vt:lpstr>
      <vt:lpstr>Chapter 2</vt:lpstr>
      <vt:lpstr>Chapter 3</vt:lpstr>
      <vt:lpstr>Important service lessons learned from Habakkuk</vt:lpstr>
      <vt:lpstr>Jonah</vt:lpstr>
      <vt:lpstr>Introduction to the book of Jonah</vt:lpstr>
      <vt:lpstr>Introduction to the book of Jonah</vt:lpstr>
      <vt:lpstr>Introduction to the book of Jonah</vt:lpstr>
      <vt:lpstr>Chapter 1</vt:lpstr>
      <vt:lpstr>PowerPoint Presentation</vt:lpstr>
      <vt:lpstr>Chapter 2</vt:lpstr>
      <vt:lpstr>Chapter 3</vt:lpstr>
      <vt:lpstr>Chapter 4</vt:lpstr>
      <vt:lpstr>Chapter 4</vt:lpstr>
      <vt:lpstr>Important service lessons learned from Jonah</vt:lpstr>
      <vt:lpstr>Joel</vt:lpstr>
      <vt:lpstr>Introduction to the book of Joel</vt:lpstr>
      <vt:lpstr>Chapter 1</vt:lpstr>
      <vt:lpstr>Chapter 1</vt:lpstr>
      <vt:lpstr>Chapter 2</vt:lpstr>
      <vt:lpstr>Chapter 3</vt:lpstr>
      <vt:lpstr>Chapter 3</vt:lpstr>
      <vt:lpstr>Important service lessons learned from Joel</vt:lpstr>
      <vt:lpstr>Important service lessons learned from Joel</vt:lpstr>
      <vt:lpstr>Amos</vt:lpstr>
      <vt:lpstr>Introduction to the book of Amos</vt:lpstr>
      <vt:lpstr>PowerPoint Presentation</vt:lpstr>
      <vt:lpstr>Introduction to the book of Amos</vt:lpstr>
      <vt:lpstr>Chapter 1</vt:lpstr>
      <vt:lpstr>Chapter 1</vt:lpstr>
      <vt:lpstr>Chapter 2</vt:lpstr>
      <vt:lpstr>Chapter 3</vt:lpstr>
      <vt:lpstr>Chapter 4</vt:lpstr>
      <vt:lpstr>Chapter 5</vt:lpstr>
      <vt:lpstr>Chapter 6</vt:lpstr>
      <vt:lpstr>Chapter 7</vt:lpstr>
      <vt:lpstr>Chapter 8</vt:lpstr>
      <vt:lpstr>Chapter 9</vt:lpstr>
      <vt:lpstr>Important service lessons learned from Amos</vt:lpstr>
      <vt:lpstr>OBADIAH</vt:lpstr>
      <vt:lpstr>Introduction to the book of Obadiah</vt:lpstr>
      <vt:lpstr>Introduction to the book of Obadiah</vt:lpstr>
      <vt:lpstr>Chapter 1</vt:lpstr>
      <vt:lpstr>Chapter 1</vt:lpstr>
      <vt:lpstr>Important service lessons learned from Obadiah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Minor Prophets</dc:title>
  <dc:creator>Roufaeil's</dc:creator>
  <cp:lastModifiedBy>Fady Salib</cp:lastModifiedBy>
  <cp:revision>33</cp:revision>
  <dcterms:modified xsi:type="dcterms:W3CDTF">2019-03-14T13:13:51Z</dcterms:modified>
</cp:coreProperties>
</file>