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sldIdLst>
    <p:sldId id="286" r:id="rId2"/>
    <p:sldId id="256" r:id="rId3"/>
    <p:sldId id="257" r:id="rId4"/>
    <p:sldId id="285" r:id="rId5"/>
    <p:sldId id="284" r:id="rId6"/>
    <p:sldId id="287" r:id="rId7"/>
    <p:sldId id="288" r:id="rId8"/>
    <p:sldId id="261" r:id="rId9"/>
    <p:sldId id="292" r:id="rId10"/>
    <p:sldId id="289" r:id="rId11"/>
    <p:sldId id="293" r:id="rId12"/>
    <p:sldId id="294" r:id="rId13"/>
    <p:sldId id="291" r:id="rId14"/>
    <p:sldId id="290" r:id="rId15"/>
    <p:sldId id="295" r:id="rId16"/>
    <p:sldId id="296" r:id="rId17"/>
    <p:sldId id="297" r:id="rId18"/>
    <p:sldId id="298" r:id="rId19"/>
    <p:sldId id="299" r:id="rId20"/>
    <p:sldId id="301" r:id="rId21"/>
    <p:sldId id="302" r:id="rId22"/>
    <p:sldId id="303" r:id="rId23"/>
    <p:sldId id="300" r:id="rId24"/>
    <p:sldId id="304" r:id="rId25"/>
    <p:sldId id="305" r:id="rId26"/>
    <p:sldId id="306" r:id="rId27"/>
    <p:sldId id="308" r:id="rId28"/>
    <p:sldId id="307" r:id="rId29"/>
  </p:sldIdLst>
  <p:sldSz cx="9144000" cy="5143500" type="screen16x9"/>
  <p:notesSz cx="7315200" cy="9601200"/>
  <p:embeddedFontLst>
    <p:embeddedFont>
      <p:font typeface="Montserrat Light" charset="0"/>
      <p:regular r:id="rId31"/>
      <p:bold r:id="rId32"/>
      <p:italic r:id="rId33"/>
      <p:boldItalic r:id="rId34"/>
    </p:embeddedFont>
    <p:embeddedFont>
      <p:font typeface="Montserrat ExtraBold" charset="0"/>
      <p:bold r:id="rId35"/>
      <p:boldItalic r:id="rId36"/>
    </p:embeddedFont>
    <p:embeddedFont>
      <p:font typeface="Montserrat"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6867ED1-5DA7-44F8-9692-64369A37E7E3}">
  <a:tblStyle styleId="{16867ED1-5DA7-44F8-9692-64369A37E7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73032" autoAdjust="0"/>
  </p:normalViewPr>
  <p:slideViewPr>
    <p:cSldViewPr>
      <p:cViewPr varScale="1">
        <p:scale>
          <a:sx n="70" d="100"/>
          <a:sy n="70" d="100"/>
        </p:scale>
        <p:origin x="-83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nlt/Hab%201.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iblia.com/bible/nlt/Habakkuk%203.16" TargetMode="External"/><Relationship Id="rId4" Type="http://schemas.openxmlformats.org/officeDocument/2006/relationships/hyperlink" Target="https://biblia.com/bible/nlt/Habakkuk%202.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Hab%20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1. </a:t>
            </a:r>
            <a:r>
              <a:rPr lang="en-US" dirty="0" err="1" smtClean="0"/>
              <a:t>Ninevah</a:t>
            </a:r>
            <a:r>
              <a:rPr lang="en-US" dirty="0" smtClean="0"/>
              <a:t> was the capital of Assyria, the arch rivals and enemies of Israel. </a:t>
            </a:r>
          </a:p>
          <a:p>
            <a:r>
              <a:rPr lang="en-US" dirty="0" smtClean="0"/>
              <a:t>2. They were cruel, blood thirsty people, the worst in the land. - History says they would peel peoples skin off and put them up on posts in the cities for all to see. They would stack hundreds of skulls outside the city gates. They would chain people around the neck and take them into slavery. </a:t>
            </a:r>
          </a:p>
          <a:p>
            <a:r>
              <a:rPr lang="en-US" dirty="0" smtClean="0"/>
              <a:t>3. If Jonah was familiar with other prophets he would have known that they were the one prophesied to bring Israel into captivity.</a:t>
            </a:r>
          </a:p>
          <a:p>
            <a:r>
              <a:rPr lang="en-US" dirty="0" smtClean="0"/>
              <a:t>4. The most important reason was that he hated these people and he did not want to give them God’s message because he wanted to see them die.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a. The prophet admits that he feels God is wrong for what he is doing. - How many times have you done this to God?</a:t>
            </a:r>
          </a:p>
          <a:p>
            <a:r>
              <a:rPr lang="en-US" dirty="0" smtClean="0"/>
              <a:t>b. On the same hand he recognizes God is gracious, merciful, slow to anger, abundant in </a:t>
            </a:r>
            <a:r>
              <a:rPr lang="en-US" dirty="0" err="1" smtClean="0"/>
              <a:t>lovingkindness</a:t>
            </a:r>
            <a:r>
              <a:rPr lang="en-US" dirty="0" smtClean="0"/>
              <a:t>, and relents from doing harm. </a:t>
            </a:r>
            <a:br>
              <a:rPr lang="en-US" dirty="0" smtClean="0"/>
            </a:br>
            <a:r>
              <a:rPr lang="en-US" dirty="0" smtClean="0"/>
              <a:t>c. This proves to us that the reason he didn’t want to go to </a:t>
            </a:r>
            <a:r>
              <a:rPr lang="en-US" dirty="0" err="1" smtClean="0"/>
              <a:t>Ninevah</a:t>
            </a:r>
            <a:r>
              <a:rPr lang="en-US" dirty="0" smtClean="0"/>
              <a:t> is because he wanted them to perish.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b="0" i="0" dirty="0" smtClean="0">
                <a:solidFill>
                  <a:srgbClr val="000000"/>
                </a:solidFill>
                <a:latin typeface="Arial"/>
              </a:rPr>
              <a:t>We are altogether uncertain concerning the time when this prophet prophesied but God sent a variety of prophets, that they might strengthen the hands one another, and that out of the mouth of two or three witnesses every word might be established. In this prophecy,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endParaRPr lang="ar-EG"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dirty="0" smtClean="0"/>
              <a:t>Determining the date of the book of Habakkuk is quite a bit easier than dating most books. He spoke often of an imminent Babylonian invasion (</a:t>
            </a:r>
            <a:r>
              <a:rPr lang="en-US" dirty="0" smtClean="0">
                <a:hlinkClick r:id="rId3"/>
              </a:rPr>
              <a:t>Habakkuk 1:6</a:t>
            </a:r>
            <a:r>
              <a:rPr lang="en-US" dirty="0" smtClean="0"/>
              <a:t>; </a:t>
            </a:r>
            <a:r>
              <a:rPr lang="en-US" dirty="0" smtClean="0">
                <a:hlinkClick r:id="rId4"/>
              </a:rPr>
              <a:t>2:1</a:t>
            </a:r>
            <a:r>
              <a:rPr lang="en-US" dirty="0" smtClean="0"/>
              <a:t>; </a:t>
            </a:r>
            <a:r>
              <a:rPr lang="en-US" dirty="0" smtClean="0">
                <a:hlinkClick r:id="rId5"/>
              </a:rPr>
              <a:t>3:16</a:t>
            </a:r>
            <a:r>
              <a:rPr lang="en-US" dirty="0" smtClean="0"/>
              <a:t>), an event that occurred on a smaller scale in 605 BC before the total destruction of Judah’s capital city, Jerusalem, in 586 BC. The way Habakkuk described Judah indicates a low time in its history. If the dating is to remain close to the Babylonian invasion, Habakkuk likely prophesied in the first five years of Josiah reign (609–598 BC) to a king who led his people into evil.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t>
            </a:r>
            <a:r>
              <a:rPr lang="en-US" dirty="0" smtClean="0"/>
              <a:t>. It’s hard to say with certainty when Habakkuk prophesied. Since he speaks of God </a:t>
            </a:r>
            <a:r>
              <a:rPr lang="en-US" i="1" dirty="0" smtClean="0"/>
              <a:t>raising up</a:t>
            </a:r>
            <a:r>
              <a:rPr lang="en-US" dirty="0" smtClean="0"/>
              <a:t> the Babylonians (</a:t>
            </a:r>
            <a:r>
              <a:rPr lang="en-US" dirty="0" smtClean="0">
                <a:hlinkClick r:id="rId3"/>
              </a:rPr>
              <a:t>Habakkuk 1:6</a:t>
            </a:r>
            <a:r>
              <a:rPr lang="en-US" dirty="0" smtClean="0"/>
              <a:t>), we can guess that he wrote in the 25-year period between the time when Babylon conquered Nineveh and the Assyrian Empire (612 B.C.) and the time when Babylon conquered Jerusalem (587 B.C.).</a:t>
            </a:r>
          </a:p>
          <a:p>
            <a:r>
              <a:rPr lang="en-US" dirty="0" smtClean="0"/>
              <a:t>ii. We don’t know how old Habakkuk was when he gave this prophecy, but it is likely that he lived during the time of godly king Josiah (640 to 609 B.C.) and then gave this prophecy during the reign of one of Josiah’s successors. Habakkuk knew what it was like to live during a time of revival, and then to see God’s people and the nation slip into lethargy and sin. “Habakkuk had a problem. He had lived through a period of national revival followed by a period of spiritual decline” (</a:t>
            </a:r>
            <a:r>
              <a:rPr lang="en-US" dirty="0" err="1" smtClean="0"/>
              <a:t>Boice</a:t>
            </a:r>
            <a:r>
              <a:rPr lang="en-US" dirty="0" smtClean="0"/>
              <a: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Habakkuk looked at the </a:t>
            </a:r>
            <a:r>
              <a:rPr lang="en-US" b="1" dirty="0" smtClean="0"/>
              <a:t>violence</a:t>
            </a:r>
            <a:r>
              <a:rPr lang="en-US" dirty="0" smtClean="0"/>
              <a:t> and injustice around him in the nation of Judah. He wondered where God was, and why God did not set things right.</a:t>
            </a:r>
          </a:p>
          <a:p>
            <a:pPr marL="483306" indent="-335629" defTabSz="966612">
              <a:defRPr/>
            </a:pPr>
            <a:r>
              <a:rPr lang="en-US" b="1" dirty="0" smtClean="0"/>
              <a:t>God’s astounding work: bringing the Babylonians to judge Judah.</a:t>
            </a:r>
          </a:p>
          <a:p>
            <a:r>
              <a:rPr lang="en-US" dirty="0" smtClean="0"/>
              <a:t>Habakkuk was first troubled that there was no judgment against Judah; God answered by telling him judgment was on the way. Then Habakkuk was troubled by the </a:t>
            </a:r>
            <a:r>
              <a:rPr lang="en-US" i="1" dirty="0" smtClean="0"/>
              <a:t>agent</a:t>
            </a:r>
            <a:r>
              <a:rPr lang="en-US" dirty="0" smtClean="0"/>
              <a:t> of judgment, the Babylonians – who were an even more wicked people than the people of Judah.</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Same like what Habakkuk</a:t>
            </a:r>
            <a:r>
              <a:rPr lang="en-US" baseline="0" dirty="0" smtClean="0"/>
              <a:t> did </a:t>
            </a:r>
            <a:r>
              <a:rPr lang="en-US" dirty="0" smtClean="0"/>
              <a:t>we must observe the answers God gives by his word, his Spirit, and providences; what the Lord will say to our case. God will not disappoint the believing expectations of those who wait to hear what he will say unto them. </a:t>
            </a:r>
          </a:p>
          <a:p>
            <a:r>
              <a:rPr lang="en-US" dirty="0" smtClean="0"/>
              <a:t>The first Curse upon the pride of life.</a:t>
            </a:r>
          </a:p>
          <a:p>
            <a:r>
              <a:rPr lang="en-US" dirty="0" smtClean="0"/>
              <a:t>The second</a:t>
            </a:r>
            <a:r>
              <a:rPr lang="en-US" baseline="0" dirty="0" smtClean="0"/>
              <a:t> curse is </a:t>
            </a:r>
            <a:r>
              <a:rPr lang="en-US" dirty="0" smtClean="0"/>
              <a:t>upon all</a:t>
            </a:r>
            <a:r>
              <a:rPr lang="en-US" baseline="0" dirty="0" smtClean="0"/>
              <a:t> which was </a:t>
            </a:r>
            <a:r>
              <a:rPr lang="en-US" dirty="0" smtClean="0"/>
              <a:t>gained by fraud and injustice.</a:t>
            </a:r>
          </a:p>
          <a:p>
            <a:r>
              <a:rPr lang="en-US" dirty="0" smtClean="0"/>
              <a:t>The third curse</a:t>
            </a:r>
            <a:r>
              <a:rPr lang="en-US" baseline="0" dirty="0" smtClean="0"/>
              <a:t> is upon </a:t>
            </a:r>
            <a:r>
              <a:rPr lang="en-US" dirty="0" smtClean="0"/>
              <a:t>sinner thinks he has managed his frauds and violence.</a:t>
            </a:r>
          </a:p>
          <a:p>
            <a:r>
              <a:rPr lang="en-US" dirty="0" smtClean="0"/>
              <a:t>The</a:t>
            </a:r>
            <a:r>
              <a:rPr lang="en-US" baseline="0" dirty="0" smtClean="0"/>
              <a:t> fourth is upon Satan to convince Gods people to commit sins.</a:t>
            </a:r>
          </a:p>
          <a:p>
            <a:r>
              <a:rPr lang="en-US" baseline="0" dirty="0" smtClean="0"/>
              <a:t>The fifth is upon the Idol worshipers.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The prayer of Habakkuk shows us that revival is a work of God, not the achievement of man. There is something man can and must do for revival – simply cry out to God and plead for His reviving work.</a:t>
            </a:r>
          </a:p>
          <a:p>
            <a:r>
              <a:rPr lang="en-US" dirty="0" smtClean="0"/>
              <a:t>Verse</a:t>
            </a:r>
            <a:r>
              <a:rPr lang="en-US" baseline="0" dirty="0" smtClean="0"/>
              <a:t> 4 “</a:t>
            </a:r>
            <a:r>
              <a:rPr lang="en-US" sz="1200" dirty="0" smtClean="0"/>
              <a:t>but the righteous person will live by his faithfulness” the heart of the prophecy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rtl="1"/>
            <a:r>
              <a:rPr lang="ar-EG" sz="1200" b="1" i="1" dirty="0" smtClean="0"/>
              <a:t> نجد هنا صفات الخادم الحقيقي:</a:t>
            </a:r>
            <a:endParaRPr lang="ar-EG" sz="1200" dirty="0" smtClean="0"/>
          </a:p>
          <a:p>
            <a:pPr rtl="1"/>
            <a:r>
              <a:rPr lang="ar-EG" sz="1200" dirty="0" smtClean="0"/>
              <a:t>أ‌.        ‌قلب مفتوح أمام الله، حاملًا همومه وهموم مخدوميه داخلًا بها مخدعه طارحًا إياها أمام الله، ثم يخرج وفي قلبه عزاء وثقة.</a:t>
            </a:r>
          </a:p>
          <a:p>
            <a:pPr rtl="1"/>
            <a:r>
              <a:rPr lang="ar-EG" sz="1200" dirty="0" smtClean="0"/>
              <a:t>ب‌.    ‌قلب مفتوح نحو المخدومين. فهو لم يحتمل آلام شعبه بالرغم من أنهم يستحقونها.</a:t>
            </a:r>
          </a:p>
          <a:p>
            <a:pPr rtl="1"/>
            <a:r>
              <a:rPr lang="ar-EG" sz="1200" dirty="0" smtClean="0"/>
              <a:t>ت‌.    قلب مملوء فرحًا وتسبيحًا، ورؤية للمستقبل الذي فيه يتمجد الله</a:t>
            </a:r>
            <a:endParaRPr lang="ar-EG"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lstStyle>
            <a:lvl1pPr marL="457200" lvl="0" indent="-368300" algn="ctr" rtl="0">
              <a:spcBef>
                <a:spcPts val="600"/>
              </a:spcBef>
              <a:spcAft>
                <a:spcPts val="0"/>
              </a:spcAft>
              <a:buClr>
                <a:srgbClr val="FFFFFF"/>
              </a:buClr>
              <a:buSzPts val="2200"/>
              <a:buChar char="◦"/>
              <a:defRPr i="1">
                <a:solidFill>
                  <a:srgbClr val="FFFFFF"/>
                </a:solidFill>
              </a:defRPr>
            </a:lvl1pPr>
            <a:lvl2pPr marL="914400" lvl="1" indent="-368300" algn="ctr" rtl="0">
              <a:spcBef>
                <a:spcPts val="1000"/>
              </a:spcBef>
              <a:spcAft>
                <a:spcPts val="0"/>
              </a:spcAft>
              <a:buClr>
                <a:srgbClr val="FFFFFF"/>
              </a:buClr>
              <a:buSzPts val="2200"/>
              <a:buChar char="◦"/>
              <a:defRPr i="1">
                <a:solidFill>
                  <a:srgbClr val="FFFFFF"/>
                </a:solidFill>
              </a:defRPr>
            </a:lvl2pPr>
            <a:lvl3pPr marL="1371600" lvl="2" indent="-368300" algn="ctr" rtl="0">
              <a:spcBef>
                <a:spcPts val="1000"/>
              </a:spcBef>
              <a:spcAft>
                <a:spcPts val="0"/>
              </a:spcAft>
              <a:buClr>
                <a:srgbClr val="FFFFFF"/>
              </a:buClr>
              <a:buSzPts val="2200"/>
              <a:buChar char="◦"/>
              <a:defRPr i="1">
                <a:solidFill>
                  <a:srgbClr val="FFFFFF"/>
                </a:solidFill>
              </a:defRPr>
            </a:lvl3pPr>
            <a:lvl4pPr marL="1828800" lvl="3" indent="-368300" algn="ctr" rtl="0">
              <a:spcBef>
                <a:spcPts val="1000"/>
              </a:spcBef>
              <a:spcAft>
                <a:spcPts val="0"/>
              </a:spcAft>
              <a:buClr>
                <a:srgbClr val="FFFFFF"/>
              </a:buClr>
              <a:buSzPts val="2200"/>
              <a:buChar char="◦"/>
              <a:defRPr i="1">
                <a:solidFill>
                  <a:srgbClr val="FFFFFF"/>
                </a:solidFill>
              </a:defRPr>
            </a:lvl4pPr>
            <a:lvl5pPr marL="2286000" lvl="4" indent="-368300" algn="ctr" rtl="0">
              <a:spcBef>
                <a:spcPts val="1000"/>
              </a:spcBef>
              <a:spcAft>
                <a:spcPts val="0"/>
              </a:spcAft>
              <a:buClr>
                <a:srgbClr val="FFFFFF"/>
              </a:buClr>
              <a:buSzPts val="2200"/>
              <a:buChar char="◦"/>
              <a:defRPr i="1">
                <a:solidFill>
                  <a:srgbClr val="FFFFFF"/>
                </a:solidFill>
              </a:defRPr>
            </a:lvl5pPr>
            <a:lvl6pPr marL="2743200" lvl="5" indent="-368300" algn="ctr" rtl="0">
              <a:spcBef>
                <a:spcPts val="1000"/>
              </a:spcBef>
              <a:spcAft>
                <a:spcPts val="0"/>
              </a:spcAft>
              <a:buClr>
                <a:srgbClr val="FFFFFF"/>
              </a:buClr>
              <a:buSzPts val="2200"/>
              <a:buChar char="◦"/>
              <a:defRPr i="1">
                <a:solidFill>
                  <a:srgbClr val="FFFFFF"/>
                </a:solidFill>
              </a:defRPr>
            </a:lvl6pPr>
            <a:lvl7pPr marL="3200400" lvl="6" indent="-368300" algn="ctr" rtl="0">
              <a:spcBef>
                <a:spcPts val="1000"/>
              </a:spcBef>
              <a:spcAft>
                <a:spcPts val="0"/>
              </a:spcAft>
              <a:buClr>
                <a:srgbClr val="FFFFFF"/>
              </a:buClr>
              <a:buSzPts val="2200"/>
              <a:buChar char="◦"/>
              <a:defRPr i="1">
                <a:solidFill>
                  <a:srgbClr val="FFFFFF"/>
                </a:solidFill>
              </a:defRPr>
            </a:lvl7pPr>
            <a:lvl8pPr marL="3657600" lvl="7" indent="-368300" algn="ctr" rtl="0">
              <a:spcBef>
                <a:spcPts val="1000"/>
              </a:spcBef>
              <a:spcAft>
                <a:spcPts val="0"/>
              </a:spcAft>
              <a:buClr>
                <a:srgbClr val="FFFFFF"/>
              </a:buClr>
              <a:buSzPts val="2200"/>
              <a:buChar char="◦"/>
              <a:defRPr i="1">
                <a:solidFill>
                  <a:srgbClr val="FFFFFF"/>
                </a:solidFill>
              </a:defRPr>
            </a:lvl8pPr>
            <a:lvl9pPr marL="4114800" lvl="8" indent="-368300" algn="ctr">
              <a:spcBef>
                <a:spcPts val="1000"/>
              </a:spcBef>
              <a:spcAft>
                <a:spcPts val="1000"/>
              </a:spcAft>
              <a:buClr>
                <a:srgbClr val="FFFFFF"/>
              </a:buClr>
              <a:buSzPts val="2200"/>
              <a:buChar char="◦"/>
              <a:defRPr i="1">
                <a:solidFill>
                  <a:srgbClr val="FFFFFF"/>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rgbClr val="FFFFFF"/>
                </a:solidFill>
                <a:latin typeface="Montserrat"/>
                <a:ea typeface="Montserrat"/>
                <a:cs typeface="Montserrat"/>
                <a:sym typeface="Montserrat"/>
              </a:rPr>
              <a:t>“</a:t>
            </a:r>
            <a:endParaRPr sz="7200" b="1">
              <a:solidFill>
                <a:srgbClr val="FFFFFF"/>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US" b="1" dirty="0" smtClean="0"/>
              <a:t>Minor Prophets </a:t>
            </a:r>
            <a:endParaRPr lang="en-US"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4" name="TextBox 3"/>
          <p:cNvSpPr txBox="1"/>
          <p:nvPr/>
        </p:nvSpPr>
        <p:spPr>
          <a:xfrm>
            <a:off x="2743200" y="3867150"/>
            <a:ext cx="914400" cy="307777"/>
          </a:xfrm>
          <a:prstGeom prst="rect">
            <a:avLst/>
          </a:prstGeom>
          <a:noFill/>
        </p:spPr>
        <p:txBody>
          <a:bodyPr wrap="square" rtlCol="0">
            <a:spAutoFit/>
          </a:bodyPr>
          <a:lstStyle/>
          <a:p>
            <a:r>
              <a:rPr lang="en-US" b="1" dirty="0" smtClean="0"/>
              <a:t>Hosea</a:t>
            </a:r>
            <a:endParaRPr lang="en-US" dirty="0"/>
          </a:p>
        </p:txBody>
      </p:sp>
      <p:sp>
        <p:nvSpPr>
          <p:cNvPr id="6" name="Slide Number Placeholder 2"/>
          <p:cNvSpPr txBox="1">
            <a:spLocks/>
          </p:cNvSpPr>
          <p:nvPr/>
        </p:nvSpPr>
        <p:spPr>
          <a:xfrm>
            <a:off x="8632984" y="4902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7" name="TextBox 6"/>
          <p:cNvSpPr txBox="1"/>
          <p:nvPr/>
        </p:nvSpPr>
        <p:spPr>
          <a:xfrm>
            <a:off x="2057400" y="3257550"/>
            <a:ext cx="914400" cy="307777"/>
          </a:xfrm>
          <a:prstGeom prst="rect">
            <a:avLst/>
          </a:prstGeom>
          <a:noFill/>
        </p:spPr>
        <p:txBody>
          <a:bodyPr wrap="square" rtlCol="0">
            <a:spAutoFit/>
          </a:bodyPr>
          <a:lstStyle/>
          <a:p>
            <a:r>
              <a:rPr lang="en-US" b="1" dirty="0" smtClean="0">
                <a:hlinkClick r:id="rId3" action="ppaction://hlinksldjump"/>
              </a:rPr>
              <a:t>Joel</a:t>
            </a:r>
            <a:endParaRPr lang="en-US" dirty="0"/>
          </a:p>
        </p:txBody>
      </p:sp>
      <p:sp>
        <p:nvSpPr>
          <p:cNvPr id="9" name="Slide Number Placeholder 2"/>
          <p:cNvSpPr txBox="1">
            <a:spLocks/>
          </p:cNvSpPr>
          <p:nvPr/>
        </p:nvSpPr>
        <p:spPr>
          <a:xfrm>
            <a:off x="8785384" y="5054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0" name="TextBox 9"/>
          <p:cNvSpPr txBox="1"/>
          <p:nvPr/>
        </p:nvSpPr>
        <p:spPr>
          <a:xfrm>
            <a:off x="2057400" y="2571750"/>
            <a:ext cx="914400" cy="307777"/>
          </a:xfrm>
          <a:prstGeom prst="rect">
            <a:avLst/>
          </a:prstGeom>
          <a:noFill/>
        </p:spPr>
        <p:txBody>
          <a:bodyPr wrap="square" rtlCol="0">
            <a:spAutoFit/>
          </a:bodyPr>
          <a:lstStyle/>
          <a:p>
            <a:r>
              <a:rPr lang="en-US" b="1" dirty="0" smtClean="0"/>
              <a:t>Amos</a:t>
            </a:r>
            <a:endParaRPr lang="en-US" dirty="0"/>
          </a:p>
        </p:txBody>
      </p:sp>
      <p:sp>
        <p:nvSpPr>
          <p:cNvPr id="12" name="Slide Number Placeholder 2"/>
          <p:cNvSpPr txBox="1">
            <a:spLocks/>
          </p:cNvSpPr>
          <p:nvPr/>
        </p:nvSpPr>
        <p:spPr>
          <a:xfrm>
            <a:off x="8937784" y="5207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3" name="TextBox 12"/>
          <p:cNvSpPr txBox="1"/>
          <p:nvPr/>
        </p:nvSpPr>
        <p:spPr>
          <a:xfrm>
            <a:off x="1981200" y="1962150"/>
            <a:ext cx="914400" cy="307777"/>
          </a:xfrm>
          <a:prstGeom prst="rect">
            <a:avLst/>
          </a:prstGeom>
          <a:noFill/>
        </p:spPr>
        <p:txBody>
          <a:bodyPr wrap="square" rtlCol="0">
            <a:spAutoFit/>
          </a:bodyPr>
          <a:lstStyle/>
          <a:p>
            <a:r>
              <a:rPr lang="en-US" b="1" dirty="0" smtClean="0"/>
              <a:t>Obadiah</a:t>
            </a:r>
            <a:endParaRPr lang="en-US" dirty="0"/>
          </a:p>
        </p:txBody>
      </p:sp>
      <p:sp>
        <p:nvSpPr>
          <p:cNvPr id="15" name="Slide Number Placeholder 2"/>
          <p:cNvSpPr txBox="1">
            <a:spLocks/>
          </p:cNvSpPr>
          <p:nvPr/>
        </p:nvSpPr>
        <p:spPr>
          <a:xfrm>
            <a:off x="9090184" y="5359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6" name="TextBox 15"/>
          <p:cNvSpPr txBox="1"/>
          <p:nvPr/>
        </p:nvSpPr>
        <p:spPr>
          <a:xfrm>
            <a:off x="2209800" y="1352550"/>
            <a:ext cx="914400" cy="307777"/>
          </a:xfrm>
          <a:prstGeom prst="rect">
            <a:avLst/>
          </a:prstGeom>
          <a:noFill/>
        </p:spPr>
        <p:txBody>
          <a:bodyPr wrap="square" rtlCol="0">
            <a:spAutoFit/>
          </a:bodyPr>
          <a:lstStyle/>
          <a:p>
            <a:r>
              <a:rPr lang="en-US" b="1" dirty="0" smtClean="0">
                <a:hlinkClick r:id="rId4" action="ppaction://hlinksldjump"/>
              </a:rPr>
              <a:t>Jonah</a:t>
            </a:r>
            <a:endParaRPr lang="en-US" dirty="0"/>
          </a:p>
        </p:txBody>
      </p:sp>
      <p:sp>
        <p:nvSpPr>
          <p:cNvPr id="18" name="Slide Number Placeholder 2"/>
          <p:cNvSpPr txBox="1">
            <a:spLocks/>
          </p:cNvSpPr>
          <p:nvPr/>
        </p:nvSpPr>
        <p:spPr>
          <a:xfrm>
            <a:off x="9242584" y="55118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9" name="TextBox 18"/>
          <p:cNvSpPr txBox="1"/>
          <p:nvPr/>
        </p:nvSpPr>
        <p:spPr>
          <a:xfrm>
            <a:off x="3200400" y="1047750"/>
            <a:ext cx="914400" cy="307777"/>
          </a:xfrm>
          <a:prstGeom prst="rect">
            <a:avLst/>
          </a:prstGeom>
          <a:noFill/>
        </p:spPr>
        <p:txBody>
          <a:bodyPr wrap="square" rtlCol="0">
            <a:spAutoFit/>
          </a:bodyPr>
          <a:lstStyle/>
          <a:p>
            <a:r>
              <a:rPr lang="en-US" b="1" dirty="0" smtClean="0"/>
              <a:t>Micah</a:t>
            </a:r>
            <a:endParaRPr lang="en-US" dirty="0"/>
          </a:p>
        </p:txBody>
      </p:sp>
      <p:sp>
        <p:nvSpPr>
          <p:cNvPr id="21" name="Slide Number Placeholder 2"/>
          <p:cNvSpPr txBox="1">
            <a:spLocks/>
          </p:cNvSpPr>
          <p:nvPr/>
        </p:nvSpPr>
        <p:spPr>
          <a:xfrm>
            <a:off x="9394984" y="5664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2" name="TextBox 21"/>
          <p:cNvSpPr txBox="1"/>
          <p:nvPr/>
        </p:nvSpPr>
        <p:spPr>
          <a:xfrm>
            <a:off x="5181600" y="1047750"/>
            <a:ext cx="914400" cy="307777"/>
          </a:xfrm>
          <a:prstGeom prst="rect">
            <a:avLst/>
          </a:prstGeom>
          <a:noFill/>
        </p:spPr>
        <p:txBody>
          <a:bodyPr wrap="square" rtlCol="0">
            <a:spAutoFit/>
          </a:bodyPr>
          <a:lstStyle/>
          <a:p>
            <a:r>
              <a:rPr lang="en-US" b="1" dirty="0" smtClean="0"/>
              <a:t>Nahum</a:t>
            </a:r>
            <a:endParaRPr lang="en-US" dirty="0"/>
          </a:p>
        </p:txBody>
      </p:sp>
      <p:sp>
        <p:nvSpPr>
          <p:cNvPr id="24" name="Slide Number Placeholder 2"/>
          <p:cNvSpPr txBox="1">
            <a:spLocks/>
          </p:cNvSpPr>
          <p:nvPr/>
        </p:nvSpPr>
        <p:spPr>
          <a:xfrm>
            <a:off x="9547384" y="5816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5" name="TextBox 24"/>
          <p:cNvSpPr txBox="1"/>
          <p:nvPr/>
        </p:nvSpPr>
        <p:spPr>
          <a:xfrm>
            <a:off x="5943600" y="1428750"/>
            <a:ext cx="1447800" cy="307777"/>
          </a:xfrm>
          <a:prstGeom prst="rect">
            <a:avLst/>
          </a:prstGeom>
          <a:noFill/>
        </p:spPr>
        <p:txBody>
          <a:bodyPr wrap="square" rtlCol="0">
            <a:spAutoFit/>
          </a:bodyPr>
          <a:lstStyle/>
          <a:p>
            <a:r>
              <a:rPr lang="en-US" b="1" dirty="0" smtClean="0">
                <a:hlinkClick r:id="rId5" action="ppaction://hlinksldjump"/>
              </a:rPr>
              <a:t>Habakkuk</a:t>
            </a:r>
            <a:endParaRPr lang="en-US" dirty="0"/>
          </a:p>
        </p:txBody>
      </p:sp>
      <p:sp>
        <p:nvSpPr>
          <p:cNvPr id="27" name="Slide Number Placeholder 2"/>
          <p:cNvSpPr txBox="1">
            <a:spLocks/>
          </p:cNvSpPr>
          <p:nvPr/>
        </p:nvSpPr>
        <p:spPr>
          <a:xfrm>
            <a:off x="9699784" y="5969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8" name="TextBox 27"/>
          <p:cNvSpPr txBox="1"/>
          <p:nvPr/>
        </p:nvSpPr>
        <p:spPr>
          <a:xfrm>
            <a:off x="5943600" y="2114550"/>
            <a:ext cx="1447800" cy="307777"/>
          </a:xfrm>
          <a:prstGeom prst="rect">
            <a:avLst/>
          </a:prstGeom>
          <a:noFill/>
        </p:spPr>
        <p:txBody>
          <a:bodyPr wrap="square" rtlCol="0">
            <a:spAutoFit/>
          </a:bodyPr>
          <a:lstStyle/>
          <a:p>
            <a:r>
              <a:rPr lang="en-US" b="1" dirty="0" smtClean="0"/>
              <a:t>Zephaniah</a:t>
            </a:r>
            <a:endParaRPr lang="en-US" dirty="0"/>
          </a:p>
        </p:txBody>
      </p:sp>
      <p:sp>
        <p:nvSpPr>
          <p:cNvPr id="30" name="Slide Number Placeholder 2"/>
          <p:cNvSpPr txBox="1">
            <a:spLocks/>
          </p:cNvSpPr>
          <p:nvPr/>
        </p:nvSpPr>
        <p:spPr>
          <a:xfrm>
            <a:off x="9852184" y="6121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31" name="TextBox 30"/>
          <p:cNvSpPr txBox="1"/>
          <p:nvPr/>
        </p:nvSpPr>
        <p:spPr>
          <a:xfrm>
            <a:off x="6172200" y="2571750"/>
            <a:ext cx="914400" cy="307777"/>
          </a:xfrm>
          <a:prstGeom prst="rect">
            <a:avLst/>
          </a:prstGeom>
          <a:noFill/>
        </p:spPr>
        <p:txBody>
          <a:bodyPr wrap="square" rtlCol="0">
            <a:spAutoFit/>
          </a:bodyPr>
          <a:lstStyle/>
          <a:p>
            <a:r>
              <a:rPr lang="en-US" b="1" dirty="0" smtClean="0"/>
              <a:t>Haggai</a:t>
            </a:r>
            <a:endParaRPr lang="en-US" dirty="0"/>
          </a:p>
        </p:txBody>
      </p:sp>
      <p:sp>
        <p:nvSpPr>
          <p:cNvPr id="35" name="TextBox 34"/>
          <p:cNvSpPr txBox="1"/>
          <p:nvPr/>
        </p:nvSpPr>
        <p:spPr>
          <a:xfrm>
            <a:off x="6019800" y="3257550"/>
            <a:ext cx="1600200" cy="307777"/>
          </a:xfrm>
          <a:prstGeom prst="rect">
            <a:avLst/>
          </a:prstGeom>
          <a:noFill/>
        </p:spPr>
        <p:txBody>
          <a:bodyPr wrap="square" rtlCol="0">
            <a:spAutoFit/>
          </a:bodyPr>
          <a:lstStyle/>
          <a:p>
            <a:r>
              <a:rPr lang="en-US" b="1" dirty="0" smtClean="0"/>
              <a:t>Zechariah</a:t>
            </a:r>
            <a:endParaRPr lang="en-US" dirty="0"/>
          </a:p>
        </p:txBody>
      </p:sp>
      <p:sp>
        <p:nvSpPr>
          <p:cNvPr id="36" name="TextBox 35"/>
          <p:cNvSpPr txBox="1"/>
          <p:nvPr/>
        </p:nvSpPr>
        <p:spPr>
          <a:xfrm>
            <a:off x="5867400" y="3943350"/>
            <a:ext cx="914400" cy="307777"/>
          </a:xfrm>
          <a:prstGeom prst="rect">
            <a:avLst/>
          </a:prstGeom>
          <a:noFill/>
        </p:spPr>
        <p:txBody>
          <a:bodyPr wrap="square" rtlCol="0">
            <a:spAutoFit/>
          </a:bodyPr>
          <a:lstStyle/>
          <a:p>
            <a:r>
              <a:rPr lang="en-US" b="1" dirty="0" smtClean="0"/>
              <a:t>Malachi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00" y="911700"/>
            <a:ext cx="2272800" cy="3327600"/>
          </a:xfrm>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800" dirty="0" smtClean="0"/>
              <a:t>The  book of Jonah is an announcement from God enforcing the acceptance of the gentiles and glimpse of his messages to them. We understand that God reveals himself to everyone not to certain people.</a:t>
            </a:r>
          </a:p>
          <a:p>
            <a:pPr>
              <a:buFont typeface="Wingdings" pitchFamily="2" charset="2"/>
              <a:buChar char="Ø"/>
            </a:pPr>
            <a:r>
              <a:rPr lang="en-US" sz="1800" dirty="0" smtClean="0"/>
              <a:t>Jonah’s name means “dove” in Hebrew and also suffering </a:t>
            </a:r>
          </a:p>
          <a:p>
            <a:pPr>
              <a:buFont typeface="Wingdings" pitchFamily="2" charset="2"/>
              <a:buChar char="Ø"/>
            </a:pPr>
            <a:r>
              <a:rPr lang="en-US" sz="1800" dirty="0" smtClean="0"/>
              <a:t>He is believed to be the son of Widow at Zarephath1 Kings 17</a:t>
            </a:r>
            <a:endParaRPr lang="en-US" dirty="0" smtClean="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1550"/>
            <a:ext cx="2425200" cy="3327600"/>
          </a:xfrm>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smtClean="0"/>
              <a:t>Jonah lived in the eighth century BC. Some have estimated between 793-753 BC (possibly 780 BC).</a:t>
            </a:r>
          </a:p>
          <a:p>
            <a:pPr>
              <a:buFont typeface="Wingdings" pitchFamily="2" charset="2"/>
              <a:buChar char="Ø"/>
            </a:pPr>
            <a:r>
              <a:rPr lang="en-US" sz="1600" dirty="0" smtClean="0"/>
              <a:t>The book of Jonah is prophetic work that is unlike any of the other prophets. The genre is historical literature. The book is surrounded by historical data: Jonah was a historical person, Nineveh was a historical city, the seaport of Joppa has historical significance, etc. There is no reason to doubt its historical value, no matter how magical the story might seem to the reader.</a:t>
            </a:r>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the book of Jonah</a:t>
            </a:r>
            <a:endParaRPr lang="en-US" dirty="0"/>
          </a:p>
        </p:txBody>
      </p:sp>
      <p:sp>
        <p:nvSpPr>
          <p:cNvPr id="3" name="Text Placeholder 2"/>
          <p:cNvSpPr>
            <a:spLocks noGrp="1"/>
          </p:cNvSpPr>
          <p:nvPr>
            <p:ph type="body" idx="1"/>
          </p:nvPr>
        </p:nvSpPr>
        <p:spPr>
          <a:xfrm>
            <a:off x="3844325" y="514350"/>
            <a:ext cx="4842600" cy="4114799"/>
          </a:xfrm>
        </p:spPr>
        <p:txBody>
          <a:bodyPr/>
          <a:lstStyle/>
          <a:p>
            <a:pPr>
              <a:buFont typeface="Wingdings" pitchFamily="2" charset="2"/>
              <a:buChar char="Ø"/>
            </a:pPr>
            <a:r>
              <a:rPr lang="en-US" sz="1600" dirty="0" smtClean="0"/>
              <a:t>. </a:t>
            </a:r>
            <a:r>
              <a:rPr lang="en-US" sz="1600" dirty="0" err="1" smtClean="0"/>
              <a:t>Ninevah</a:t>
            </a:r>
            <a:r>
              <a:rPr lang="en-US" sz="1600" dirty="0" smtClean="0"/>
              <a:t> was the capital of Assyria, the arch rivals and enemies of Israel</a:t>
            </a:r>
          </a:p>
          <a:p>
            <a:pPr>
              <a:buFont typeface="Wingdings" pitchFamily="2" charset="2"/>
              <a:buChar char="Ø"/>
            </a:pPr>
            <a:r>
              <a:rPr lang="en-US" sz="1600" dirty="0" smtClean="0"/>
              <a:t>We learn from the book of Jonah that God is orchestrating the nature, the sea , the animals, trees to achieve a mission   </a:t>
            </a:r>
          </a:p>
          <a:p>
            <a:pPr>
              <a:buFont typeface="Wingdings" pitchFamily="2" charset="2"/>
              <a:buChar char="Ø"/>
            </a:pPr>
            <a:r>
              <a:rPr lang="en-US" sz="1600" dirty="0" smtClean="0"/>
              <a:t>Jesus referred to the story of Jonah in Matthew 12:39</a:t>
            </a:r>
            <a:endParaRPr lang="en-US" sz="1600" b="1" dirty="0" smtClean="0"/>
          </a:p>
          <a:p>
            <a:pPr>
              <a:buFont typeface="Wingdings" pitchFamily="2" charset="2"/>
              <a:buChar char="Ø"/>
            </a:pPr>
            <a:endParaRPr lang="en-US" sz="1600" b="1" dirty="0" smtClean="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marL="546100" indent="-457200">
              <a:buFont typeface="Wingdings" pitchFamily="2" charset="2"/>
              <a:buChar char="Ø"/>
            </a:pPr>
            <a:r>
              <a:rPr lang="en-US" sz="1600" dirty="0" smtClean="0"/>
              <a:t>Jonah Flees From the </a:t>
            </a:r>
            <a:r>
              <a:rPr lang="en-US" sz="1600" cap="small" dirty="0" smtClean="0"/>
              <a:t>Lord. Why?</a:t>
            </a:r>
          </a:p>
          <a:p>
            <a:pPr marL="546100" indent="-457200">
              <a:buFont typeface="Wingdings" pitchFamily="2" charset="2"/>
              <a:buChar char="Ø"/>
            </a:pPr>
            <a:r>
              <a:rPr lang="en-US" sz="1600" dirty="0" smtClean="0"/>
              <a:t>Jonah went </a:t>
            </a:r>
            <a:r>
              <a:rPr lang="en-US" sz="1600" b="1" dirty="0" smtClean="0"/>
              <a:t>down</a:t>
            </a:r>
            <a:r>
              <a:rPr lang="en-US" sz="1600" dirty="0" smtClean="0"/>
              <a:t> to Joppa then gone </a:t>
            </a:r>
            <a:r>
              <a:rPr lang="en-US" sz="1600" b="1" dirty="0" smtClean="0"/>
              <a:t>below</a:t>
            </a:r>
            <a:r>
              <a:rPr lang="en-US" sz="1600" dirty="0" smtClean="0"/>
              <a:t> deck (Jonah kept on drowning in his sin to the extent that he never noticed the trouble surrounding him any more)</a:t>
            </a:r>
          </a:p>
          <a:p>
            <a:pPr marL="546100" indent="-457200">
              <a:buFont typeface="Wingdings" pitchFamily="2" charset="2"/>
              <a:buChar char="Ø"/>
            </a:pPr>
            <a:r>
              <a:rPr lang="en-US" sz="1600" dirty="0" smtClean="0"/>
              <a:t>Gentile mariners praying to their gods woke Jonah up and they asked him to pray to his God so that they could be saved </a:t>
            </a:r>
            <a:r>
              <a:rPr lang="en-US" dirty="0" smtClean="0"/>
              <a:t/>
            </a:r>
            <a:br>
              <a:rPr lang="en-US" dirty="0" smtClean="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pic>
        <p:nvPicPr>
          <p:cNvPr id="2050" name="Picture 2" descr="Related image"/>
          <p:cNvPicPr>
            <a:picLocks noChangeAspect="1" noChangeArrowheads="1"/>
          </p:cNvPicPr>
          <p:nvPr/>
        </p:nvPicPr>
        <p:blipFill>
          <a:blip r:embed="rId2"/>
          <a:srcRect/>
          <a:stretch>
            <a:fillRect/>
          </a:stretch>
        </p:blipFill>
        <p:spPr bwMode="auto">
          <a:xfrm>
            <a:off x="0" y="0"/>
            <a:ext cx="9144000" cy="52281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Jonah is Praying in the Great Fish (2:1-9) </a:t>
            </a:r>
          </a:p>
          <a:p>
            <a:pPr>
              <a:buFont typeface="Wingdings" pitchFamily="2" charset="2"/>
              <a:buChar char="Ø"/>
            </a:pPr>
            <a:r>
              <a:rPr lang="en-US" dirty="0" smtClean="0"/>
              <a:t>The prayer of Jonah is a prophecy of Jesus crucifixion.</a:t>
            </a:r>
          </a:p>
          <a:p>
            <a:pPr>
              <a:buFont typeface="Wingdings" pitchFamily="2" charset="2"/>
              <a:buChar char="Ø"/>
            </a:pPr>
            <a:r>
              <a:rPr lang="en-US" dirty="0" smtClean="0"/>
              <a:t>God has finally put His prophet in the place where he would seek His face and submit himself to Him.</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a:xfrm>
            <a:off x="3844325" y="805324"/>
            <a:ext cx="4842600" cy="3747625"/>
          </a:xfrm>
        </p:spPr>
        <p:txBody>
          <a:bodyPr/>
          <a:lstStyle/>
          <a:p>
            <a:pPr>
              <a:buFont typeface="Wingdings" pitchFamily="2" charset="2"/>
              <a:buChar char="Ø"/>
            </a:pPr>
            <a:r>
              <a:rPr lang="en-US" sz="1600" dirty="0" smtClean="0"/>
              <a:t>Jonah Goes to Nineveh. He took 3 days to arrive after the fish vomited him onto dry land.</a:t>
            </a:r>
          </a:p>
          <a:p>
            <a:pPr>
              <a:buFont typeface="Wingdings" pitchFamily="2" charset="2"/>
              <a:buChar char="Ø"/>
            </a:pPr>
            <a:r>
              <a:rPr lang="en-US" sz="1600" dirty="0" smtClean="0"/>
              <a:t>The people of Nineveh were ready for Jonah’s evangelistic message.</a:t>
            </a:r>
          </a:p>
          <a:p>
            <a:pPr>
              <a:buFont typeface="Wingdings" pitchFamily="2" charset="2"/>
              <a:buChar char="Ø"/>
            </a:pPr>
            <a:r>
              <a:rPr lang="en-US" sz="1600" dirty="0" smtClean="0"/>
              <a:t>They proclaimed a fast, put on sackcloth, and sat in ashes and dressed coarse cloth, dark in color, that was usually made of goat’s hair</a:t>
            </a:r>
          </a:p>
          <a:p>
            <a:pPr>
              <a:buFont typeface="Wingdings" pitchFamily="2" charset="2"/>
              <a:buChar char="Ø"/>
            </a:pPr>
            <a:r>
              <a:rPr lang="en-US" sz="1600" dirty="0" smtClean="0"/>
              <a:t>God’s evaluated </a:t>
            </a:r>
            <a:r>
              <a:rPr lang="en-US" sz="1600" dirty="0" err="1" smtClean="0"/>
              <a:t>Ninevites</a:t>
            </a:r>
            <a:r>
              <a:rPr lang="en-US" sz="1600" dirty="0" smtClean="0"/>
              <a:t>’ faith and it was strong enough to persuade God not to destroy them</a:t>
            </a: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Text Placeholder 2"/>
          <p:cNvSpPr>
            <a:spLocks noGrp="1"/>
          </p:cNvSpPr>
          <p:nvPr>
            <p:ph type="body" idx="1"/>
          </p:nvPr>
        </p:nvSpPr>
        <p:spPr>
          <a:xfrm>
            <a:off x="3844325" y="361950"/>
            <a:ext cx="4842600" cy="4495800"/>
          </a:xfrm>
        </p:spPr>
        <p:txBody>
          <a:bodyPr/>
          <a:lstStyle/>
          <a:p>
            <a:pPr>
              <a:buFont typeface="Wingdings" pitchFamily="2" charset="2"/>
              <a:buChar char="Ø"/>
            </a:pPr>
            <a:r>
              <a:rPr lang="en-US" sz="1600" dirty="0" smtClean="0"/>
              <a:t>The repentance was good news to Nineveh, but bad news to Jonah.</a:t>
            </a:r>
          </a:p>
          <a:p>
            <a:pPr>
              <a:buFont typeface="Wingdings" pitchFamily="2" charset="2"/>
              <a:buChar char="Ø"/>
            </a:pPr>
            <a:r>
              <a:rPr lang="en-US" sz="1600" dirty="0" smtClean="0"/>
              <a:t>instead of being pleased with what happened, and praising God for His grace to Nineveh and for the success of his ministry, Jonah was displeased exceedingly and very angry with what God had done</a:t>
            </a:r>
          </a:p>
          <a:p>
            <a:pPr>
              <a:buFont typeface="Wingdings" pitchFamily="2" charset="2"/>
              <a:buChar char="Ø"/>
            </a:pPr>
            <a:r>
              <a:rPr lang="en-US" sz="1600" dirty="0" smtClean="0"/>
              <a:t>God prepared a plant and made it come up over Jonah.</a:t>
            </a:r>
          </a:p>
          <a:p>
            <a:pPr>
              <a:buFont typeface="Wingdings" pitchFamily="2" charset="2"/>
              <a:buChar char="Ø"/>
            </a:pPr>
            <a:r>
              <a:rPr lang="en-US" sz="1600" dirty="0" smtClean="0"/>
              <a:t>Jonah sat under a shelter he watched the city.</a:t>
            </a:r>
          </a:p>
          <a:p>
            <a:pPr>
              <a:buFont typeface="Wingdings" pitchFamily="2" charset="2"/>
              <a:buChar char="Ø"/>
            </a:pPr>
            <a:r>
              <a:rPr lang="en-US" sz="1600" dirty="0" smtClean="0"/>
              <a:t>As the morning dawned the next day God prepared a worm.</a:t>
            </a: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Jonah was concerned over a temporary plant. </a:t>
            </a:r>
          </a:p>
          <a:p>
            <a:pPr>
              <a:buFont typeface="Wingdings" pitchFamily="2" charset="2"/>
              <a:buChar char="Ø"/>
            </a:pPr>
            <a:r>
              <a:rPr lang="en-US" dirty="0" smtClean="0"/>
              <a:t>This was a plant without a soul. </a:t>
            </a:r>
          </a:p>
          <a:p>
            <a:pPr>
              <a:buFont typeface="Wingdings" pitchFamily="2" charset="2"/>
              <a:buChar char="Ø"/>
            </a:pPr>
            <a:r>
              <a:rPr lang="en-US" dirty="0" smtClean="0"/>
              <a:t>He had no concern over the great city of Nineveh. </a:t>
            </a:r>
          </a:p>
          <a:p>
            <a:pPr>
              <a:buFont typeface="Wingdings" pitchFamily="2" charset="2"/>
              <a:buChar char="Ø"/>
            </a:pPr>
            <a:r>
              <a:rPr lang="en-US" dirty="0" smtClean="0"/>
              <a:t>This city had a population of more than 120,000 souls (v.11). </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Jonah</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smtClean="0"/>
              <a:t>Jonah was not expecting God’s mission for him “</a:t>
            </a:r>
            <a:r>
              <a:rPr lang="en-US" sz="1500" b="1" dirty="0" smtClean="0"/>
              <a:t>A Godly prophet to preach Gentiles</a:t>
            </a:r>
            <a:r>
              <a:rPr lang="en-US" sz="1500" dirty="0" smtClean="0"/>
              <a:t>”   Sometimes as servants we are called for a service out of our scope and we feel that this service is not for us.</a:t>
            </a:r>
          </a:p>
          <a:p>
            <a:pPr>
              <a:buFont typeface="Wingdings" pitchFamily="2" charset="2"/>
              <a:buChar char="Ø"/>
            </a:pPr>
            <a:r>
              <a:rPr lang="en-US" sz="1500" b="1" dirty="0" smtClean="0">
                <a:sym typeface="Arial"/>
              </a:rPr>
              <a:t>We need to be watchful to avoid missing God’s clear messages to us . It is easier to have our ears open than to get swollen by a fish</a:t>
            </a:r>
            <a:r>
              <a:rPr lang="en-US" sz="1500" b="1" dirty="0" smtClean="0"/>
              <a:t> </a:t>
            </a:r>
            <a:r>
              <a:rPr lang="en-US" sz="1500" b="1" dirty="0" smtClean="0">
                <a:sym typeface="Wingdings"/>
              </a:rPr>
              <a:t></a:t>
            </a:r>
          </a:p>
          <a:p>
            <a:pPr>
              <a:buFont typeface="Wingdings" pitchFamily="2" charset="2"/>
              <a:buChar char="Ø"/>
            </a:pPr>
            <a:r>
              <a:rPr lang="en-US" sz="1500" dirty="0" smtClean="0"/>
              <a:t>Jonah was not ready to learn lessons from others ( sailors , </a:t>
            </a:r>
            <a:r>
              <a:rPr lang="en-US" sz="1500" dirty="0" err="1" smtClean="0"/>
              <a:t>Ninevites</a:t>
            </a:r>
            <a:r>
              <a:rPr lang="en-US" sz="1500" dirty="0" smtClean="0"/>
              <a:t>, worm)</a:t>
            </a:r>
            <a:r>
              <a:rPr lang="en-US" sz="1500" b="1" dirty="0" smtClean="0"/>
              <a:t>  </a:t>
            </a:r>
          </a:p>
          <a:p>
            <a:pPr>
              <a:buFont typeface="Wingdings" pitchFamily="2" charset="2"/>
              <a:buChar char="Ø"/>
            </a:pPr>
            <a:r>
              <a:rPr lang="en-US" sz="1500" dirty="0" smtClean="0"/>
              <a:t>Jonah witnessed miracles once he started God’s work not because of his  own powers but through God’s glory. </a:t>
            </a:r>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Habakkuk</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Joel</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smtClean="0"/>
              <a:t>Introduction to the book of </a:t>
            </a:r>
            <a:r>
              <a:rPr lang="en-US" sz="1800" dirty="0" smtClean="0"/>
              <a:t>Joel</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sz="1600" b="1" dirty="0" smtClean="0"/>
              <a:t>Who</a:t>
            </a:r>
            <a:r>
              <a:rPr lang="en-US" sz="1600" dirty="0" smtClean="0"/>
              <a:t>?</a:t>
            </a:r>
            <a:r>
              <a:rPr lang="en-US" sz="1600" dirty="0" smtClean="0"/>
              <a:t> </a:t>
            </a:r>
            <a:r>
              <a:rPr lang="en-US" sz="1600" dirty="0" smtClean="0"/>
              <a:t>The author of the book is Joel </a:t>
            </a:r>
            <a:r>
              <a:rPr lang="en-US" sz="1600" dirty="0" smtClean="0"/>
              <a:t>the son of </a:t>
            </a:r>
            <a:r>
              <a:rPr lang="en-US" sz="1600" dirty="0" err="1" smtClean="0"/>
              <a:t>Pethuel</a:t>
            </a:r>
            <a:r>
              <a:rPr lang="en-US" sz="1600" dirty="0" smtClean="0"/>
              <a:t> (Joel means  </a:t>
            </a:r>
            <a:r>
              <a:rPr lang="en-US" sz="1600" dirty="0" smtClean="0"/>
              <a:t>Jehovah is his </a:t>
            </a:r>
            <a:r>
              <a:rPr lang="en-US" sz="1600" dirty="0" smtClean="0"/>
              <a:t>God)</a:t>
            </a:r>
          </a:p>
          <a:p>
            <a:pPr marL="0" indent="0">
              <a:buClr>
                <a:schemeClr val="dk1"/>
              </a:buClr>
              <a:buSzPts val="1100"/>
              <a:buFont typeface="Wingdings" pitchFamily="2" charset="2"/>
              <a:buChar char="Ø"/>
            </a:pPr>
            <a:r>
              <a:rPr lang="en-US" sz="1600" b="1" dirty="0" smtClean="0"/>
              <a:t>When</a:t>
            </a:r>
            <a:r>
              <a:rPr lang="en-US" sz="1600" dirty="0" smtClean="0"/>
              <a:t>? It is not</a:t>
            </a:r>
            <a:r>
              <a:rPr lang="en-US" sz="1600" dirty="0" smtClean="0"/>
              <a:t> </a:t>
            </a:r>
            <a:r>
              <a:rPr lang="en-US" sz="1600" dirty="0" smtClean="0"/>
              <a:t>known </a:t>
            </a:r>
            <a:r>
              <a:rPr lang="en-US" sz="1600" dirty="0" smtClean="0"/>
              <a:t>exactly when Joel lived and prophesied to the kingdom of </a:t>
            </a:r>
            <a:r>
              <a:rPr lang="en-US" sz="1600" dirty="0" smtClean="0"/>
              <a:t>Judah</a:t>
            </a:r>
          </a:p>
          <a:p>
            <a:pPr marL="0" indent="0">
              <a:buClr>
                <a:schemeClr val="dk1"/>
              </a:buClr>
              <a:buSzPts val="1100"/>
              <a:buFont typeface="Wingdings" pitchFamily="2" charset="2"/>
              <a:buChar char="Ø"/>
            </a:pPr>
            <a:r>
              <a:rPr lang="en-US" sz="1600" dirty="0" smtClean="0"/>
              <a:t>He may have lived sometime between the reign of </a:t>
            </a:r>
            <a:r>
              <a:rPr lang="en-US" sz="1600" dirty="0" err="1" smtClean="0"/>
              <a:t>Joash</a:t>
            </a:r>
            <a:r>
              <a:rPr lang="en-US" sz="1600" dirty="0" smtClean="0"/>
              <a:t>, before 850 B.C</a:t>
            </a:r>
            <a:r>
              <a:rPr lang="en-US" sz="1600" dirty="0" smtClean="0"/>
              <a:t>. </a:t>
            </a:r>
            <a:r>
              <a:rPr lang="en-US" sz="1600" dirty="0" smtClean="0"/>
              <a:t>and the return of the tribe of Judah from captivity in </a:t>
            </a:r>
            <a:r>
              <a:rPr lang="en-US" sz="1600" dirty="0" smtClean="0"/>
              <a:t>Babylon and some other says that he lived around 400 BC in Jerusalem. </a:t>
            </a:r>
          </a:p>
          <a:p>
            <a:pPr marL="0" indent="0">
              <a:buClr>
                <a:schemeClr val="dk1"/>
              </a:buClr>
              <a:buSzPts val="1100"/>
              <a:buFont typeface="Wingdings" pitchFamily="2" charset="2"/>
              <a:buChar char="Ø"/>
            </a:pPr>
            <a:r>
              <a:rPr lang="en-US" sz="1600" dirty="0" smtClean="0"/>
              <a:t>Purpose : Calling for repentance and receiving the </a:t>
            </a:r>
            <a:r>
              <a:rPr lang="en-US" sz="1600" dirty="0" smtClean="0"/>
              <a:t>receive </a:t>
            </a:r>
            <a:r>
              <a:rPr lang="en-US" sz="1600" b="1" dirty="0" smtClean="0"/>
              <a:t>the </a:t>
            </a:r>
            <a:r>
              <a:rPr lang="en-US" sz="1600" b="1" dirty="0" smtClean="0"/>
              <a:t>Holy Spirit</a:t>
            </a:r>
            <a:r>
              <a:rPr lang="en-US" sz="1600" dirty="0" smtClean="0"/>
              <a:t> </a:t>
            </a:r>
            <a:endParaRPr lang="en-US" sz="1600" dirty="0" smtClean="0"/>
          </a:p>
          <a:p>
            <a:pPr marL="0" indent="0">
              <a:buClr>
                <a:schemeClr val="dk1"/>
              </a:buClr>
              <a:buSzPts val="1100"/>
              <a:buFont typeface="Wingdings" pitchFamily="2" charset="2"/>
              <a:buChar char="Ø"/>
            </a:pPr>
            <a:endParaRPr lang="en-US" sz="1600" dirty="0" smtClean="0"/>
          </a:p>
          <a:p>
            <a:pPr marL="0" indent="0">
              <a:buClr>
                <a:schemeClr val="dk1"/>
              </a:buClr>
              <a:buSzPts val="1100"/>
              <a:buFont typeface="Wingdings" pitchFamily="2" charset="2"/>
              <a:buChar char="Ø"/>
            </a:pPr>
            <a:r>
              <a:rPr lang="en-US" sz="1600" dirty="0" smtClean="0"/>
              <a:t> </a:t>
            </a:r>
            <a:endParaRPr sz="1600"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a:buNone/>
            </a:pPr>
            <a:r>
              <a:rPr lang="en-US" sz="1600" dirty="0" smtClean="0"/>
              <a:t>Verses 1 -12</a:t>
            </a:r>
          </a:p>
          <a:p>
            <a:pPr>
              <a:buFont typeface="Wingdings" pitchFamily="2" charset="2"/>
              <a:buChar char="Ø"/>
            </a:pPr>
            <a:r>
              <a:rPr lang="en-US" sz="1600" dirty="0" smtClean="0"/>
              <a:t>An </a:t>
            </a:r>
            <a:r>
              <a:rPr lang="en-US" sz="1600" dirty="0" smtClean="0"/>
              <a:t>Invasion of </a:t>
            </a:r>
            <a:r>
              <a:rPr lang="en-US" sz="1600" dirty="0" smtClean="0"/>
              <a:t>Locusts explains how if we ignore small sins , it brings bigger sins which causes destruction.</a:t>
            </a:r>
          </a:p>
          <a:p>
            <a:pPr>
              <a:buFont typeface="Wingdings" pitchFamily="2" charset="2"/>
              <a:buChar char="Ø"/>
            </a:pPr>
            <a:r>
              <a:rPr lang="en-US" sz="1600" dirty="0" smtClean="0"/>
              <a:t>God warnings comes in stages.</a:t>
            </a:r>
          </a:p>
          <a:p>
            <a:pPr>
              <a:buFont typeface="Wingdings" pitchFamily="2" charset="2"/>
              <a:buChar char="Ø"/>
            </a:pPr>
            <a:r>
              <a:rPr lang="en-US" sz="1600" dirty="0" smtClean="0"/>
              <a:t>The greatness  of Judgment</a:t>
            </a:r>
            <a:r>
              <a:rPr lang="en-US" sz="1600" dirty="0" smtClean="0"/>
              <a:t>.</a:t>
            </a:r>
            <a:endParaRPr lang="en-US" sz="1600" dirty="0" smtClean="0"/>
          </a:p>
          <a:p>
            <a:pPr lvl="1">
              <a:buFont typeface="Wingdings" pitchFamily="2" charset="2"/>
              <a:buChar char="Ø"/>
            </a:pPr>
            <a:r>
              <a:rPr lang="en-US" sz="1600" dirty="0" smtClean="0"/>
              <a:t>A nation has invaded my </a:t>
            </a:r>
            <a:r>
              <a:rPr lang="en-US" sz="1600" dirty="0" smtClean="0"/>
              <a:t>land.</a:t>
            </a:r>
          </a:p>
          <a:p>
            <a:pPr lvl="1">
              <a:buFont typeface="Wingdings" pitchFamily="2" charset="2"/>
              <a:buChar char="Ø"/>
            </a:pPr>
            <a:r>
              <a:rPr lang="en-US" sz="1600" dirty="0" smtClean="0"/>
              <a:t>Waste</a:t>
            </a:r>
            <a:r>
              <a:rPr lang="en-US" sz="1600" dirty="0" smtClean="0"/>
              <a:t> my </a:t>
            </a:r>
            <a:r>
              <a:rPr lang="en-US" sz="1600" dirty="0" smtClean="0"/>
              <a:t>vines</a:t>
            </a:r>
          </a:p>
          <a:p>
            <a:pPr lvl="1">
              <a:buFont typeface="Wingdings" pitchFamily="2" charset="2"/>
              <a:buChar char="Ø"/>
            </a:pPr>
            <a:r>
              <a:rPr lang="en-US" sz="1600" dirty="0" smtClean="0"/>
              <a:t>Ruined </a:t>
            </a:r>
            <a:r>
              <a:rPr lang="en-US" sz="1600" dirty="0" smtClean="0"/>
              <a:t>my fig trees</a:t>
            </a:r>
          </a:p>
          <a:p>
            <a:pPr>
              <a:buFont typeface="Wingdings" pitchFamily="2" charset="2"/>
              <a:buChar char="Ø"/>
            </a:pPr>
            <a:endParaRPr lang="en-US" sz="1600" dirty="0" smtClean="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Locusts in the book of joel"/>
          <p:cNvPicPr>
            <a:picLocks noChangeAspect="1" noChangeArrowheads="1"/>
          </p:cNvPicPr>
          <p:nvPr/>
        </p:nvPicPr>
        <p:blipFill>
          <a:blip r:embed="rId2"/>
          <a:srcRect/>
          <a:stretch>
            <a:fillRect/>
          </a:stretch>
        </p:blipFill>
        <p:spPr bwMode="auto">
          <a:xfrm>
            <a:off x="6743700" y="3792363"/>
            <a:ext cx="2400300" cy="13511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a:buFont typeface="Wingdings" pitchFamily="2" charset="2"/>
              <a:buChar char="Ø"/>
            </a:pPr>
            <a:endParaRPr lang="en-US" sz="1600" dirty="0" smtClean="0"/>
          </a:p>
          <a:p>
            <a:pPr>
              <a:buNone/>
            </a:pPr>
            <a:r>
              <a:rPr lang="en-US" sz="1600" dirty="0" smtClean="0"/>
              <a:t>Verses 13 -15</a:t>
            </a:r>
          </a:p>
          <a:p>
            <a:pPr>
              <a:buFont typeface="Wingdings" pitchFamily="2" charset="2"/>
              <a:buChar char="Ø"/>
            </a:pPr>
            <a:r>
              <a:rPr lang="en-US" sz="1600" dirty="0" smtClean="0"/>
              <a:t>A </a:t>
            </a:r>
            <a:r>
              <a:rPr lang="en-US" sz="1600" dirty="0" smtClean="0"/>
              <a:t>call for repentance.</a:t>
            </a:r>
          </a:p>
          <a:p>
            <a:pPr>
              <a:buFont typeface="Wingdings" pitchFamily="2" charset="2"/>
              <a:buChar char="Ø"/>
            </a:pPr>
            <a:r>
              <a:rPr lang="en-US" sz="1600" dirty="0" smtClean="0"/>
              <a:t>The prophet is addressing the clergy and the servants as this is where repentance should start.</a:t>
            </a:r>
          </a:p>
          <a:p>
            <a:pPr>
              <a:buNone/>
            </a:pPr>
            <a:r>
              <a:rPr lang="en-US" sz="1600" dirty="0" smtClean="0"/>
              <a:t>Verses 16 -20</a:t>
            </a:r>
          </a:p>
          <a:p>
            <a:pPr>
              <a:buFont typeface="Wingdings" pitchFamily="2" charset="2"/>
              <a:buChar char="Ø"/>
            </a:pPr>
            <a:r>
              <a:rPr lang="en-US" sz="1600" dirty="0" smtClean="0"/>
              <a:t>Describing the signs of suffering as a result of the people sins</a:t>
            </a:r>
            <a:endParaRPr lang="en-US" sz="1600" dirty="0" smtClean="0"/>
          </a:p>
          <a:p>
            <a:pPr>
              <a:buFont typeface="Wingdings" pitchFamily="2" charset="2"/>
              <a:buChar char="Ø"/>
            </a:pPr>
            <a:endParaRPr lang="en-US" sz="1600" dirty="0" smtClean="0"/>
          </a:p>
          <a:p>
            <a:pPr>
              <a:buFont typeface="Wingdings" pitchFamily="2" charset="2"/>
              <a:buChar char="Ø"/>
            </a:pPr>
            <a:endParaRPr lang="en-US" sz="1600" dirty="0" smtClean="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endParaRPr lang="en-US" sz="1600" dirty="0" smtClean="0"/>
          </a:p>
          <a:p>
            <a:pPr>
              <a:buNone/>
            </a:pPr>
            <a:r>
              <a:rPr lang="en-US" sz="1600" dirty="0" smtClean="0"/>
              <a:t>Verses 1 -12</a:t>
            </a:r>
          </a:p>
          <a:p>
            <a:pPr>
              <a:buFont typeface="Wingdings" pitchFamily="2" charset="2"/>
              <a:buChar char="Ø"/>
            </a:pPr>
            <a:r>
              <a:rPr lang="en-US" sz="1600" dirty="0" smtClean="0"/>
              <a:t>A very strong army coming to attack as a discipline from God.</a:t>
            </a:r>
          </a:p>
          <a:p>
            <a:pPr>
              <a:buNone/>
            </a:pPr>
            <a:r>
              <a:rPr lang="en-US" sz="1600" dirty="0" smtClean="0"/>
              <a:t>Verses 12 -20</a:t>
            </a:r>
          </a:p>
          <a:p>
            <a:pPr>
              <a:buFont typeface="Wingdings" pitchFamily="2" charset="2"/>
              <a:buChar char="Ø"/>
            </a:pPr>
            <a:r>
              <a:rPr lang="en-US" sz="1600" dirty="0" smtClean="0"/>
              <a:t>The repentance act God is expecting from his people.</a:t>
            </a:r>
          </a:p>
          <a:p>
            <a:pPr>
              <a:buNone/>
            </a:pPr>
            <a:r>
              <a:rPr lang="en-US" sz="1600" dirty="0" smtClean="0"/>
              <a:t>Verses 21 – 32</a:t>
            </a:r>
          </a:p>
          <a:p>
            <a:pPr>
              <a:buFont typeface="Wingdings" pitchFamily="2" charset="2"/>
              <a:buChar char="Ø"/>
            </a:pPr>
            <a:r>
              <a:rPr lang="en-US" sz="1600" dirty="0" smtClean="0"/>
              <a:t>It was revealed to the prophet how people will rejoice after God’s forgiveness. Describes the fruits of the spirit (same verses St. Peter used in Act 2 -17).</a:t>
            </a:r>
          </a:p>
          <a:p>
            <a:pPr>
              <a:buFont typeface="Wingdings" pitchFamily="2" charset="2"/>
              <a:buChar char="Ø"/>
            </a:pPr>
            <a:endParaRPr lang="en-US" sz="1600" dirty="0" smtClean="0"/>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a:xfrm>
            <a:off x="3844324" y="805325"/>
            <a:ext cx="5147276" cy="3548100"/>
          </a:xfrm>
        </p:spPr>
        <p:txBody>
          <a:bodyPr/>
          <a:lstStyle/>
          <a:p>
            <a:pPr>
              <a:buFont typeface="Wingdings" pitchFamily="2" charset="2"/>
              <a:buChar char="Ø"/>
            </a:pPr>
            <a:endParaRPr lang="en-US" sz="1600" dirty="0" smtClean="0"/>
          </a:p>
          <a:p>
            <a:pPr>
              <a:buNone/>
            </a:pPr>
            <a:r>
              <a:rPr lang="en-US" sz="1600" dirty="0" smtClean="0"/>
              <a:t>Verses 1 - 8</a:t>
            </a:r>
          </a:p>
          <a:p>
            <a:pPr>
              <a:buFont typeface="Wingdings" pitchFamily="2" charset="2"/>
              <a:buChar char="Ø"/>
            </a:pPr>
            <a:r>
              <a:rPr lang="en-US" sz="1600" dirty="0" smtClean="0"/>
              <a:t>After they repented God turn against the nations whom he allowed to discipline his children.</a:t>
            </a:r>
          </a:p>
          <a:p>
            <a:pPr>
              <a:buFont typeface="Wingdings" pitchFamily="2" charset="2"/>
              <a:buChar char="Ø"/>
            </a:pPr>
            <a:r>
              <a:rPr lang="en-US" sz="1600" dirty="0" smtClean="0"/>
              <a:t>Valley of </a:t>
            </a:r>
            <a:r>
              <a:rPr lang="en-US" sz="1600" dirty="0" smtClean="0"/>
              <a:t>Jehoshaphat = God’s Judgment Valley</a:t>
            </a:r>
          </a:p>
          <a:p>
            <a:pPr>
              <a:buNone/>
            </a:pPr>
            <a:r>
              <a:rPr lang="en-US" sz="1600" dirty="0" smtClean="0"/>
              <a:t>Verses </a:t>
            </a:r>
            <a:r>
              <a:rPr lang="en-US" sz="1600" dirty="0" smtClean="0"/>
              <a:t> 9 -17</a:t>
            </a:r>
          </a:p>
          <a:p>
            <a:pPr>
              <a:buFont typeface="Wingdings" pitchFamily="2" charset="2"/>
              <a:buChar char="Ø"/>
            </a:pPr>
            <a:r>
              <a:rPr lang="en-US" sz="1600" dirty="0" smtClean="0"/>
              <a:t>With God’s grace his people can defeat their enemy  (Let </a:t>
            </a:r>
            <a:r>
              <a:rPr lang="en-US" sz="1600" dirty="0" smtClean="0"/>
              <a:t>the weakling say</a:t>
            </a:r>
            <a:r>
              <a:rPr lang="en-US" sz="1600" dirty="0" smtClean="0"/>
              <a:t>,</a:t>
            </a:r>
            <a:r>
              <a:rPr lang="en-US" sz="1600" dirty="0" smtClean="0"/>
              <a:t>   “I am strong</a:t>
            </a:r>
            <a:r>
              <a:rPr lang="en-US" sz="1600" dirty="0" smtClean="0"/>
              <a:t>!”)</a:t>
            </a:r>
            <a:endParaRPr lang="en-US" sz="1600" dirty="0" smtClean="0"/>
          </a:p>
          <a:p>
            <a:pPr>
              <a:buFont typeface="Wingdings" pitchFamily="2" charset="2"/>
              <a:buChar char="Ø"/>
            </a:pPr>
            <a:endParaRPr lang="en-US" sz="1600"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a:xfrm>
            <a:off x="3844324" y="805325"/>
            <a:ext cx="5147276" cy="3548100"/>
          </a:xfrm>
        </p:spPr>
        <p:txBody>
          <a:bodyPr/>
          <a:lstStyle/>
          <a:p>
            <a:pPr>
              <a:buFont typeface="Wingdings" pitchFamily="2" charset="2"/>
              <a:buChar char="Ø"/>
            </a:pPr>
            <a:endParaRPr lang="en-US" sz="1600" dirty="0" smtClean="0"/>
          </a:p>
          <a:p>
            <a:pPr>
              <a:buNone/>
            </a:pPr>
            <a:r>
              <a:rPr lang="en-US" sz="1600" dirty="0" smtClean="0"/>
              <a:t>Verses 18- </a:t>
            </a:r>
            <a:endParaRPr lang="en-US" sz="1600" dirty="0" smtClean="0"/>
          </a:p>
          <a:p>
            <a:pPr>
              <a:buFont typeface="Wingdings" pitchFamily="2" charset="2"/>
              <a:buChar char="Ø"/>
            </a:pPr>
            <a:r>
              <a:rPr lang="en-US" sz="1600" dirty="0" smtClean="0"/>
              <a:t>Blessings for God’s </a:t>
            </a:r>
            <a:r>
              <a:rPr lang="en-US" sz="1600" dirty="0" smtClean="0"/>
              <a:t>People.</a:t>
            </a:r>
          </a:p>
          <a:p>
            <a:pPr>
              <a:buFont typeface="Wingdings" pitchFamily="2" charset="2"/>
              <a:buChar char="Ø"/>
            </a:pPr>
            <a:r>
              <a:rPr lang="en-US" sz="1600" dirty="0" smtClean="0"/>
              <a:t>Valley </a:t>
            </a:r>
            <a:r>
              <a:rPr lang="en-US" sz="1600" dirty="0" smtClean="0"/>
              <a:t>of acacias</a:t>
            </a:r>
            <a:r>
              <a:rPr lang="en-US" sz="1600" dirty="0" smtClean="0"/>
              <a:t>. = means the dry land which was ruined by the </a:t>
            </a:r>
            <a:r>
              <a:rPr lang="en-US" sz="1600" dirty="0" smtClean="0"/>
              <a:t>Locusts </a:t>
            </a:r>
            <a:r>
              <a:rPr lang="en-US" sz="1600" dirty="0" smtClean="0"/>
              <a:t>and the enemies.</a:t>
            </a:r>
          </a:p>
          <a:p>
            <a:pPr>
              <a:buFont typeface="Wingdings" pitchFamily="2" charset="2"/>
              <a:buChar char="Ø"/>
            </a:pPr>
            <a:r>
              <a:rPr lang="en-US" sz="1600" dirty="0" smtClean="0"/>
              <a:t>Egypt  </a:t>
            </a:r>
            <a:r>
              <a:rPr lang="en-US" sz="1600" dirty="0" smtClean="0"/>
              <a:t>and Edom = represent the devil.</a:t>
            </a:r>
          </a:p>
          <a:p>
            <a:pPr lvl="1">
              <a:buFont typeface="Wingdings" pitchFamily="2" charset="2"/>
              <a:buChar char="Ø"/>
            </a:pPr>
            <a:r>
              <a:rPr lang="en-US" sz="1600" dirty="0" smtClean="0"/>
              <a:t>Egypt </a:t>
            </a:r>
            <a:r>
              <a:rPr lang="en-US" sz="1600" dirty="0" smtClean="0">
                <a:sym typeface="Wingdings" pitchFamily="2" charset="2"/>
              </a:rPr>
              <a:t> the love of the world</a:t>
            </a:r>
          </a:p>
          <a:p>
            <a:pPr lvl="1">
              <a:buFont typeface="Wingdings" pitchFamily="2" charset="2"/>
              <a:buChar char="Ø"/>
            </a:pPr>
            <a:r>
              <a:rPr lang="en-US" sz="1600" dirty="0" smtClean="0">
                <a:sym typeface="Wingdings" pitchFamily="2" charset="2"/>
              </a:rPr>
              <a:t>Edom  the violence and bloodshed </a:t>
            </a:r>
            <a:endParaRPr lang="en-US" sz="1600" dirty="0" smtClean="0"/>
          </a:p>
          <a:p>
            <a:pPr>
              <a:buNone/>
            </a:pPr>
            <a:endParaRPr lang="en-US" sz="1600" dirty="0" smtClean="0"/>
          </a:p>
          <a:p>
            <a:pPr>
              <a:buFont typeface="Wingdings" pitchFamily="2" charset="2"/>
              <a:buChar char="Ø"/>
            </a:pPr>
            <a:endParaRPr lang="en-US" sz="1600"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5122" name="AutoShape 2"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Locusts in the book of jo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a:t>
            </a:r>
            <a:r>
              <a:rPr lang="en-US" sz="2000" dirty="0" smtClean="0"/>
              <a:t>Joel</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600" dirty="0" smtClean="0"/>
              <a:t>The timing of the prophecy is unknown which makes it applicable for all times not sent for certain period .</a:t>
            </a:r>
          </a:p>
          <a:p>
            <a:pPr>
              <a:buFont typeface="Wingdings" pitchFamily="2" charset="2"/>
              <a:buChar char="Ø"/>
            </a:pPr>
            <a:r>
              <a:rPr lang="en-US" sz="1600" dirty="0" smtClean="0"/>
              <a:t>The important message is that :</a:t>
            </a:r>
            <a:r>
              <a:rPr lang="en-US" sz="1600" b="1" dirty="0" smtClean="0"/>
              <a:t>T</a:t>
            </a:r>
            <a:r>
              <a:rPr lang="en-US" sz="1600" b="1" dirty="0" smtClean="0"/>
              <a:t>he </a:t>
            </a:r>
            <a:r>
              <a:rPr lang="en-US" sz="1600" b="1" dirty="0" smtClean="0"/>
              <a:t>days are near  </a:t>
            </a:r>
            <a:r>
              <a:rPr lang="en-US" sz="1600" b="1" dirty="0" smtClean="0"/>
              <a:t>hence without </a:t>
            </a:r>
            <a:r>
              <a:rPr lang="en-US" sz="1600" b="1" dirty="0" smtClean="0"/>
              <a:t>Jesus and the Holy </a:t>
            </a:r>
            <a:r>
              <a:rPr lang="en-US" sz="1600" b="1" dirty="0" smtClean="0"/>
              <a:t>spirit  people will be in distress but God’s people will be in peace despite all the trouble </a:t>
            </a:r>
            <a:r>
              <a:rPr lang="en-US" sz="1600" dirty="0" smtClean="0"/>
              <a:t>as the holy spirit will be guiding us and talking to us (Read </a:t>
            </a:r>
            <a:r>
              <a:rPr lang="en-US" sz="1600" dirty="0" smtClean="0"/>
              <a:t>John 16 -</a:t>
            </a:r>
            <a:r>
              <a:rPr lang="en-US" sz="1600" dirty="0" smtClean="0"/>
              <a:t>13)</a:t>
            </a:r>
            <a:endParaRPr lang="en-US" sz="1500" dirty="0" smtClean="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a:t>
            </a:r>
            <a:r>
              <a:rPr lang="en-US" sz="2000" dirty="0" smtClean="0"/>
              <a:t>Joel</a:t>
            </a:r>
            <a:endParaRPr sz="2000" dirty="0"/>
          </a:p>
        </p:txBody>
      </p:sp>
      <p:sp>
        <p:nvSpPr>
          <p:cNvPr id="97" name="Google Shape;97;p18"/>
          <p:cNvSpPr txBox="1">
            <a:spLocks noGrp="1"/>
          </p:cNvSpPr>
          <p:nvPr>
            <p:ph type="body" idx="1"/>
          </p:nvPr>
        </p:nvSpPr>
        <p:spPr>
          <a:xfrm>
            <a:off x="3844324" y="361950"/>
            <a:ext cx="5071076" cy="4495800"/>
          </a:xfrm>
          <a:prstGeom prst="rect">
            <a:avLst/>
          </a:prstGeom>
        </p:spPr>
        <p:txBody>
          <a:bodyPr spcFirstLastPara="1" wrap="square" lIns="0" tIns="0" rIns="0" bIns="0" anchor="ctr" anchorCtr="0">
            <a:noAutofit/>
          </a:bodyPr>
          <a:lstStyle/>
          <a:p>
            <a:pPr>
              <a:buFont typeface="Wingdings" pitchFamily="2" charset="2"/>
              <a:buChar char="Ø"/>
            </a:pPr>
            <a:r>
              <a:rPr lang="en-US" sz="1500" dirty="0" smtClean="0"/>
              <a:t>Joel 2 -18  </a:t>
            </a:r>
            <a:r>
              <a:rPr lang="en-US" sz="1600" b="1" dirty="0" smtClean="0"/>
              <a:t>Then the </a:t>
            </a:r>
            <a:r>
              <a:rPr lang="en-US" sz="1600" b="1" cap="small" dirty="0" smtClean="0"/>
              <a:t>Lord</a:t>
            </a:r>
            <a:r>
              <a:rPr lang="en-US" sz="1600" b="1" dirty="0" smtClean="0"/>
              <a:t> was jealous for his </a:t>
            </a:r>
            <a:r>
              <a:rPr lang="en-US" sz="1600" b="1" dirty="0" smtClean="0"/>
              <a:t>land and </a:t>
            </a:r>
            <a:r>
              <a:rPr lang="en-US" sz="1600" b="1" dirty="0" smtClean="0"/>
              <a:t>took pity on his </a:t>
            </a:r>
            <a:r>
              <a:rPr lang="en-US" sz="1600" b="1" dirty="0" smtClean="0"/>
              <a:t>people</a:t>
            </a:r>
            <a:r>
              <a:rPr lang="en-US" sz="1600" dirty="0" smtClean="0"/>
              <a:t>.</a:t>
            </a:r>
            <a:r>
              <a:rPr lang="en-US" sz="1500" dirty="0" smtClean="0"/>
              <a:t> The prophet in this verse is describing God’s feelings towards his people and the land . Servants land is the service and the people we  </a:t>
            </a:r>
            <a:r>
              <a:rPr lang="en-US" sz="1500" smtClean="0"/>
              <a:t>should have </a:t>
            </a:r>
            <a:r>
              <a:rPr lang="en-US" sz="1500" dirty="0" smtClean="0"/>
              <a:t>pity for are our kids.</a:t>
            </a:r>
          </a:p>
          <a:p>
            <a:pPr>
              <a:buFont typeface="Wingdings" pitchFamily="2" charset="2"/>
              <a:buChar char="Ø"/>
            </a:pPr>
            <a:r>
              <a:rPr lang="en-US" sz="1600" dirty="0" smtClean="0"/>
              <a:t>Joel </a:t>
            </a:r>
            <a:r>
              <a:rPr lang="en-US" sz="1600" dirty="0" smtClean="0"/>
              <a:t>3 </a:t>
            </a:r>
            <a:r>
              <a:rPr lang="en-US" sz="1600" dirty="0" smtClean="0"/>
              <a:t>-</a:t>
            </a:r>
            <a:r>
              <a:rPr lang="en-US" sz="1600" dirty="0" smtClean="0"/>
              <a:t>10 </a:t>
            </a:r>
            <a:r>
              <a:rPr lang="en-US" sz="1600" b="1" dirty="0" smtClean="0"/>
              <a:t>Let </a:t>
            </a:r>
            <a:r>
              <a:rPr lang="en-US" sz="1600" b="1" dirty="0" smtClean="0"/>
              <a:t>the weakling say</a:t>
            </a:r>
            <a:r>
              <a:rPr lang="en-US" sz="1600" b="1" dirty="0" smtClean="0"/>
              <a:t>, “</a:t>
            </a:r>
            <a:r>
              <a:rPr lang="en-US" sz="1600" b="1" dirty="0" smtClean="0"/>
              <a:t>I am strong</a:t>
            </a:r>
            <a:r>
              <a:rPr lang="en-US" sz="1600" b="1" dirty="0" smtClean="0"/>
              <a:t>!” </a:t>
            </a:r>
            <a:r>
              <a:rPr lang="en-US" sz="1600" b="1" dirty="0" smtClean="0"/>
              <a:t> </a:t>
            </a:r>
            <a:r>
              <a:rPr lang="en-US" sz="1500" dirty="0" smtClean="0"/>
              <a:t>Always </a:t>
            </a:r>
            <a:r>
              <a:rPr lang="en-US" sz="1500" dirty="0" smtClean="0"/>
              <a:t>remember </a:t>
            </a:r>
            <a:r>
              <a:rPr lang="en-US" sz="1500" dirty="0" smtClean="0"/>
              <a:t>in your service that its not your own words or your own powers  that you are depending on but God’s grace.</a:t>
            </a:r>
            <a:endParaRPr lang="en-US" sz="1500" dirty="0" smtClean="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28</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smtClean="0"/>
              <a:t>Introduction to the book of Habakkuk </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dirty="0" smtClean="0"/>
              <a:t>Habakkuk (</a:t>
            </a:r>
            <a:r>
              <a:rPr lang="en-US" dirty="0" err="1" smtClean="0"/>
              <a:t>chabhaqquq</a:t>
            </a:r>
            <a:r>
              <a:rPr lang="en-US" dirty="0" smtClean="0"/>
              <a:t>) means "embrace,“</a:t>
            </a:r>
          </a:p>
          <a:p>
            <a:pPr marL="0" indent="0">
              <a:buClr>
                <a:schemeClr val="dk1"/>
              </a:buClr>
              <a:buSzPts val="1100"/>
              <a:buFont typeface="Wingdings" pitchFamily="2" charset="2"/>
              <a:buChar char="Ø"/>
            </a:pPr>
            <a:r>
              <a:rPr lang="en-US" dirty="0" smtClean="0"/>
              <a:t>The church fathers think that He was from the tribe of Levi based upon the presence of the musical song at the end of the third chapter.</a:t>
            </a:r>
          </a:p>
          <a:p>
            <a:pPr marL="0" indent="0">
              <a:buClr>
                <a:schemeClr val="dk1"/>
              </a:buClr>
              <a:buSzPts val="1100"/>
              <a:buFont typeface="Wingdings" pitchFamily="2" charset="2"/>
              <a:buChar char="Ø"/>
            </a:pPr>
            <a:r>
              <a:rPr lang="en-US" dirty="0" smtClean="0"/>
              <a:t>He lived during the rule of King </a:t>
            </a:r>
            <a:r>
              <a:rPr lang="en-US" dirty="0" err="1" smtClean="0"/>
              <a:t>Jehoiakim</a:t>
            </a:r>
            <a:endParaRPr lang="en-US" dirty="0" smtClean="0"/>
          </a:p>
          <a:p>
            <a:pPr marL="0" indent="0">
              <a:buClr>
                <a:schemeClr val="dk1"/>
              </a:buClr>
              <a:buSzPts val="1100"/>
              <a:buFont typeface="Wingdings" pitchFamily="2" charset="2"/>
              <a:buChar char="Ø"/>
            </a:pPr>
            <a:r>
              <a:rPr lang="en-US" dirty="0" smtClean="0"/>
              <a:t>The Prophecies of Habakkuk were probably written between B.C. 612 -605</a:t>
            </a:r>
            <a:endParaRPr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1026" name="Picture 2" descr="http://static1.squarespace.com/static/586eb3372994ca8b180cb830/586eb40dbb7f1e219b475615/586eb413bb7f1e219b475713/1483650067183/Old-Testament-Timeline1.jpg?format=original"/>
          <p:cNvPicPr>
            <a:picLocks noChangeAspect="1" noChangeArrowheads="1"/>
          </p:cNvPicPr>
          <p:nvPr/>
        </p:nvPicPr>
        <p:blipFill>
          <a:blip r:embed="rId4"/>
          <a:srcRect/>
          <a:stretch>
            <a:fillRect/>
          </a:stretch>
        </p:blipFill>
        <p:spPr bwMode="auto">
          <a:xfrm>
            <a:off x="-27668" y="-171450"/>
            <a:ext cx="9171668" cy="5562600"/>
          </a:xfrm>
          <a:prstGeom prst="rect">
            <a:avLst/>
          </a:prstGeom>
          <a:noFill/>
        </p:spPr>
      </p:pic>
      <p:cxnSp>
        <p:nvCxnSpPr>
          <p:cNvPr id="6" name="Straight Arrow Connector 5"/>
          <p:cNvCxnSpPr/>
          <p:nvPr/>
        </p:nvCxnSpPr>
        <p:spPr>
          <a:xfrm flipV="1">
            <a:off x="4800600" y="35623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sz="1800" dirty="0" smtClean="0"/>
              <a:t>(V  1 -5) Habakkuk complained about the violence and he questioned God for the injustice towards the people of Israel.</a:t>
            </a:r>
          </a:p>
          <a:p>
            <a:pPr>
              <a:buFont typeface="Wingdings" pitchFamily="2" charset="2"/>
              <a:buChar char="Ø"/>
            </a:pPr>
            <a:r>
              <a:rPr lang="en-US" sz="1800" dirty="0" smtClean="0"/>
              <a:t>V (6 – 11 ) God answered by letting Habakkuk prophesy</a:t>
            </a:r>
          </a:p>
          <a:p>
            <a:pPr>
              <a:buFont typeface="Wingdings" pitchFamily="2" charset="2"/>
              <a:buChar char="Ø"/>
            </a:pPr>
            <a:r>
              <a:rPr lang="en-US" sz="1800" dirty="0" smtClean="0"/>
              <a:t>(V  12 -17) Again the prophet appeal to God ,Now that he is aware of the punishment But still questioning how God is holy, yet allows this punishment by the hand of wicked people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Habakkuk must wait in faith.</a:t>
            </a:r>
          </a:p>
          <a:p>
            <a:pPr>
              <a:buFont typeface="Wingdings" pitchFamily="2" charset="2"/>
              <a:buChar char="Ø"/>
            </a:pPr>
            <a:r>
              <a:rPr lang="en-US" dirty="0" smtClean="0"/>
              <a:t>Judgments upon the Chaldeans. </a:t>
            </a:r>
          </a:p>
          <a:p>
            <a:pPr>
              <a:buFont typeface="Wingdings" pitchFamily="2" charset="2"/>
              <a:buChar char="Ø"/>
            </a:pPr>
            <a:r>
              <a:rPr lang="en-US" dirty="0" smtClean="0"/>
              <a:t>Judgments upon drunkenness and idolatry.</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p:txBody>
          <a:bodyPr/>
          <a:lstStyle/>
          <a:p>
            <a:r>
              <a:rPr lang="en-US" b="1" dirty="0" smtClean="0"/>
              <a:t>Habakkuk’s Prayer</a:t>
            </a:r>
          </a:p>
          <a:p>
            <a:r>
              <a:rPr lang="en-US" dirty="0" smtClean="0"/>
              <a:t>Habakkuk prayed for </a:t>
            </a:r>
            <a:r>
              <a:rPr lang="en-US" i="1" dirty="0" smtClean="0"/>
              <a:t>revival</a:t>
            </a:r>
            <a:r>
              <a:rPr lang="en-US" dirty="0" smtClean="0"/>
              <a:t>. He knew how God once worked and how His people once responded.</a:t>
            </a:r>
          </a:p>
          <a:p>
            <a:r>
              <a:rPr lang="en-US" dirty="0" smtClean="0"/>
              <a:t>Habakkuk wanted to witness this again.</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from Habakkuk</a:t>
            </a:r>
            <a:endParaRPr sz="2000" dirty="0"/>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a:buFont typeface="Wingdings" pitchFamily="2" charset="2"/>
              <a:buChar char="Ø"/>
            </a:pPr>
            <a:r>
              <a:rPr lang="en-US" sz="1600" dirty="0" smtClean="0"/>
              <a:t>The servant heart is always open to God carrying his own burdens along with his children problems and put them </a:t>
            </a:r>
            <a:r>
              <a:rPr lang="en-US" sz="1600" dirty="0" err="1" smtClean="0"/>
              <a:t>infront</a:t>
            </a:r>
            <a:r>
              <a:rPr lang="en-US" sz="1600" dirty="0" smtClean="0"/>
              <a:t> of God until he realize God purpose and solutions.</a:t>
            </a:r>
          </a:p>
          <a:p>
            <a:pPr>
              <a:buFont typeface="Wingdings" pitchFamily="2" charset="2"/>
              <a:buChar char="Ø"/>
            </a:pPr>
            <a:r>
              <a:rPr lang="en-US" sz="1600" dirty="0" smtClean="0"/>
              <a:t>The servants heart should be open towards his children .The servant should feel their pain and suffering.</a:t>
            </a:r>
          </a:p>
          <a:p>
            <a:pPr>
              <a:buFont typeface="Wingdings" pitchFamily="2" charset="2"/>
              <a:buChar char="Ø"/>
            </a:pPr>
            <a:r>
              <a:rPr lang="en-US" sz="1600" dirty="0" smtClean="0"/>
              <a:t>With a Joyful heart the servants should always react despite all the trouble.</a:t>
            </a:r>
          </a:p>
          <a:p>
            <a:pPr>
              <a:buFont typeface="Wingdings" pitchFamily="2" charset="2"/>
              <a:buChar char="Ø"/>
            </a:pPr>
            <a:endParaRPr lang="en-US" sz="16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Jonah</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6106</TotalTime>
  <Words>1960</Words>
  <Application>Microsoft Office PowerPoint</Application>
  <PresentationFormat>On-screen Show (16:9)</PresentationFormat>
  <Paragraphs>188</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Montserrat Light</vt:lpstr>
      <vt:lpstr>Montserrat ExtraBold</vt:lpstr>
      <vt:lpstr>Wingdings</vt:lpstr>
      <vt:lpstr>Montserrat</vt:lpstr>
      <vt:lpstr>Juliet template</vt:lpstr>
      <vt:lpstr>Slide 1</vt:lpstr>
      <vt:lpstr>Habakkuk</vt:lpstr>
      <vt:lpstr>Introduction to the book of Habakkuk </vt:lpstr>
      <vt:lpstr>Slide 4</vt:lpstr>
      <vt:lpstr>Chapter 1</vt:lpstr>
      <vt:lpstr>Chapter 2</vt:lpstr>
      <vt:lpstr>Chapter 3</vt:lpstr>
      <vt:lpstr>Important service lessons learned from Habakkuk</vt:lpstr>
      <vt:lpstr>Jonah</vt:lpstr>
      <vt:lpstr>Introduction to the book of Jonah</vt:lpstr>
      <vt:lpstr>Introduction to the book of Jonah</vt:lpstr>
      <vt:lpstr>Introduction to the book of Jonah</vt:lpstr>
      <vt:lpstr>Chapter 1</vt:lpstr>
      <vt:lpstr>Slide 14</vt:lpstr>
      <vt:lpstr>Chapter 2</vt:lpstr>
      <vt:lpstr>Chapter 3</vt:lpstr>
      <vt:lpstr>Chapter 4</vt:lpstr>
      <vt:lpstr>Chapter 4</vt:lpstr>
      <vt:lpstr>Important service lessons learned from Jonah</vt:lpstr>
      <vt:lpstr>Joel</vt:lpstr>
      <vt:lpstr>Introduction to the book of Joel</vt:lpstr>
      <vt:lpstr>Chapter 1</vt:lpstr>
      <vt:lpstr>Chapter 1</vt:lpstr>
      <vt:lpstr>Chapter 2</vt:lpstr>
      <vt:lpstr>Chapter 3</vt:lpstr>
      <vt:lpstr>Chapter 3</vt:lpstr>
      <vt:lpstr>Important service lessons learned from Joel</vt:lpstr>
      <vt:lpstr>Important service lessons learned from Joel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Year. How do I start.</dc:title>
  <dc:creator>Roufaeil's</dc:creator>
  <cp:lastModifiedBy>Michael Roufaeil</cp:lastModifiedBy>
  <cp:revision>20</cp:revision>
  <dcterms:modified xsi:type="dcterms:W3CDTF">2019-02-21T03:59:50Z</dcterms:modified>
</cp:coreProperties>
</file>