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86" r:id="rId2"/>
    <p:sldId id="256" r:id="rId3"/>
    <p:sldId id="257" r:id="rId4"/>
    <p:sldId id="285" r:id="rId5"/>
    <p:sldId id="284" r:id="rId6"/>
    <p:sldId id="287" r:id="rId7"/>
    <p:sldId id="288" r:id="rId8"/>
    <p:sldId id="261" r:id="rId9"/>
    <p:sldId id="292" r:id="rId10"/>
    <p:sldId id="289" r:id="rId11"/>
    <p:sldId id="293" r:id="rId12"/>
    <p:sldId id="294" r:id="rId13"/>
    <p:sldId id="291" r:id="rId14"/>
    <p:sldId id="290" r:id="rId15"/>
    <p:sldId id="295" r:id="rId16"/>
    <p:sldId id="296" r:id="rId17"/>
    <p:sldId id="297" r:id="rId18"/>
    <p:sldId id="298" r:id="rId19"/>
    <p:sldId id="299" r:id="rId20"/>
  </p:sldIdLst>
  <p:sldSz cx="9144000" cy="5143500" type="screen16x9"/>
  <p:notesSz cx="7315200" cy="9601200"/>
  <p:embeddedFontLst>
    <p:embeddedFont>
      <p:font typeface="Montserrat Light" charset="0"/>
      <p:regular r:id="rId22"/>
      <p:bold r:id="rId23"/>
      <p:italic r:id="rId24"/>
      <p:boldItalic r:id="rId25"/>
    </p:embeddedFont>
    <p:embeddedFont>
      <p:font typeface="Montserrat ExtraBold" charset="0"/>
      <p:bold r:id="rId26"/>
      <p:boldItalic r:id="rId27"/>
    </p:embeddedFont>
    <p:embeddedFont>
      <p:font typeface="Montserrat"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6867ED1-5DA7-44F8-9692-64369A37E7E3}">
  <a:tblStyle styleId="{16867ED1-5DA7-44F8-9692-64369A37E7E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6" autoAdjust="0"/>
    <p:restoredTop sz="73032" autoAdjust="0"/>
  </p:normalViewPr>
  <p:slideViewPr>
    <p:cSldViewPr>
      <p:cViewPr varScale="1">
        <p:scale>
          <a:sx n="70" d="100"/>
          <a:sy n="70" d="100"/>
        </p:scale>
        <p:origin x="-83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nlt/Hab%201.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iblia.com/bible/nlt/Habakkuk%203.16" TargetMode="External"/><Relationship Id="rId4" Type="http://schemas.openxmlformats.org/officeDocument/2006/relationships/hyperlink" Target="https://biblia.com/bible/nlt/Habakkuk%202.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esv/Hab%20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1. </a:t>
            </a:r>
            <a:r>
              <a:rPr lang="en-US" dirty="0" err="1" smtClean="0"/>
              <a:t>Ninevah</a:t>
            </a:r>
            <a:r>
              <a:rPr lang="en-US" dirty="0" smtClean="0"/>
              <a:t> was the capital of Assyria, the arch rivals and enemies of Israel. </a:t>
            </a:r>
          </a:p>
          <a:p>
            <a:r>
              <a:rPr lang="en-US" dirty="0" smtClean="0"/>
              <a:t>2. They were cruel, blood thirsty people, the worst in the land. - History says they would peel peoples skin off and put them up on posts in the cities for all to see. They would stack hundreds of skulls outside the city gates. They would chain people around the neck and take them into slavery. </a:t>
            </a:r>
          </a:p>
          <a:p>
            <a:r>
              <a:rPr lang="en-US" dirty="0" smtClean="0"/>
              <a:t>3. If Jonah was familiar with other prophets he would have known that they were the one prophesied to bring Israel into captivity.</a:t>
            </a:r>
          </a:p>
          <a:p>
            <a:r>
              <a:rPr lang="en-US" dirty="0" smtClean="0"/>
              <a:t>4. The most important reason was that he hated these people and he did not want to give them God’s message because he wanted to see them die.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a. The prophet admits that he feels God is wrong for what he is doing. - How many times have you done this to God?</a:t>
            </a:r>
          </a:p>
          <a:p>
            <a:r>
              <a:rPr lang="en-US" dirty="0" smtClean="0"/>
              <a:t>b. On the same hand he recognizes God is gracious, merciful, slow to anger, abundant in </a:t>
            </a:r>
            <a:r>
              <a:rPr lang="en-US" dirty="0" err="1" smtClean="0"/>
              <a:t>lovingkindness</a:t>
            </a:r>
            <a:r>
              <a:rPr lang="en-US" dirty="0" smtClean="0"/>
              <a:t>, and relents from doing harm. </a:t>
            </a:r>
            <a:br>
              <a:rPr lang="en-US" dirty="0" smtClean="0"/>
            </a:br>
            <a:r>
              <a:rPr lang="en-US" dirty="0" smtClean="0"/>
              <a:t>c. This proves to us that the reason he didn’t want to go to </a:t>
            </a:r>
            <a:r>
              <a:rPr lang="en-US" dirty="0" err="1" smtClean="0"/>
              <a:t>Ninevah</a:t>
            </a:r>
            <a:r>
              <a:rPr lang="en-US" dirty="0" smtClean="0"/>
              <a:t> is because he wanted them to perish.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smtClean="0"/>
              <a:t>Determining the date of the book of Habakkuk is quite a bit easier than dating most books. He spoke often of an imminent Babylonian invasion (</a:t>
            </a:r>
            <a:r>
              <a:rPr lang="en-US" dirty="0" smtClean="0">
                <a:hlinkClick r:id="rId3"/>
              </a:rPr>
              <a:t>Habakkuk 1:6</a:t>
            </a:r>
            <a:r>
              <a:rPr lang="en-US" dirty="0" smtClean="0"/>
              <a:t>; </a:t>
            </a:r>
            <a:r>
              <a:rPr lang="en-US" dirty="0" smtClean="0">
                <a:hlinkClick r:id="rId4"/>
              </a:rPr>
              <a:t>2:1</a:t>
            </a:r>
            <a:r>
              <a:rPr lang="en-US" dirty="0" smtClean="0"/>
              <a:t>; </a:t>
            </a:r>
            <a:r>
              <a:rPr lang="en-US" dirty="0" smtClean="0">
                <a:hlinkClick r:id="rId5"/>
              </a:rPr>
              <a:t>3:16</a:t>
            </a:r>
            <a:r>
              <a:rPr lang="en-US" dirty="0" smtClean="0"/>
              <a:t>), an event that occurred on a smaller scale in 605 BC before the total destruction of Judah’s capital city, Jerusalem, in 586 BC. The way Habakkuk described Judah indicates a low time in its history. If the dating is to remain close to the Babylonian invasion, Habakkuk likely prophesied in the first five years of Josiah reign (609–598 BC) to a king who led his people into evil.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a:t>
            </a:r>
            <a:r>
              <a:rPr lang="en-US" dirty="0" smtClean="0"/>
              <a:t>. It’s hard to say with certainty when Habakkuk prophesied. Since he speaks of God </a:t>
            </a:r>
            <a:r>
              <a:rPr lang="en-US" i="1" dirty="0" smtClean="0"/>
              <a:t>raising up</a:t>
            </a:r>
            <a:r>
              <a:rPr lang="en-US" dirty="0" smtClean="0"/>
              <a:t> the Babylonians (</a:t>
            </a:r>
            <a:r>
              <a:rPr lang="en-US" dirty="0" smtClean="0">
                <a:hlinkClick r:id="rId3"/>
              </a:rPr>
              <a:t>Habakkuk 1:6</a:t>
            </a:r>
            <a:r>
              <a:rPr lang="en-US" dirty="0" smtClean="0"/>
              <a:t>), we can guess that he wrote in the 25-year period between the time when Babylon conquered Nineveh and the Assyrian Empire (612 B.C.) and the time when Babylon conquered Jerusalem (587 B.C.).</a:t>
            </a:r>
          </a:p>
          <a:p>
            <a:r>
              <a:rPr lang="en-US" dirty="0" smtClean="0"/>
              <a:t>ii. We don’t know how old Habakkuk was when he gave this prophecy, but it is likely that he lived during the time of godly king Josiah (640 to 609 B.C.) and then gave this prophecy during the reign of one of Josiah’s successors. Habakkuk knew what it was like to live during a time of revival, and then to see God’s people and the nation slip into lethargy and sin. “Habakkuk had a problem. He had lived through a period of national revival followed by a period of spiritual decline” (</a:t>
            </a:r>
            <a:r>
              <a:rPr lang="en-US" dirty="0" err="1" smtClean="0"/>
              <a:t>Boice</a:t>
            </a:r>
            <a:r>
              <a:rPr lang="en-US" dirty="0" smtClean="0"/>
              <a: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Habakkuk looked at the </a:t>
            </a:r>
            <a:r>
              <a:rPr lang="en-US" b="1" dirty="0" smtClean="0"/>
              <a:t>violence</a:t>
            </a:r>
            <a:r>
              <a:rPr lang="en-US" dirty="0" smtClean="0"/>
              <a:t> and injustice around him in the nation of Judah. He wondered where God was, and why God did not set things right.</a:t>
            </a:r>
          </a:p>
          <a:p>
            <a:pPr marL="483306" indent="-335629" defTabSz="966612">
              <a:defRPr/>
            </a:pPr>
            <a:r>
              <a:rPr lang="en-US" b="1" dirty="0" smtClean="0"/>
              <a:t>God’s astounding work: bringing the Babylonians to judge Judah.</a:t>
            </a:r>
          </a:p>
          <a:p>
            <a:r>
              <a:rPr lang="en-US" dirty="0" smtClean="0"/>
              <a:t>Habakkuk was first troubled that there was no judgment against Judah; God answered by telling him judgment was on the way. Then Habakkuk was troubled by the </a:t>
            </a:r>
            <a:r>
              <a:rPr lang="en-US" i="1" dirty="0" smtClean="0"/>
              <a:t>agent</a:t>
            </a:r>
            <a:r>
              <a:rPr lang="en-US" dirty="0" smtClean="0"/>
              <a:t> of judgment, the Babylonians – who were an even more wicked people than the people of Judah.</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Same like what Habakkuk</a:t>
            </a:r>
            <a:r>
              <a:rPr lang="en-US" baseline="0" dirty="0" smtClean="0"/>
              <a:t> did </a:t>
            </a:r>
            <a:r>
              <a:rPr lang="en-US" dirty="0" smtClean="0"/>
              <a:t>we must observe the answers God gives by his word, his Spirit, and providences; what the Lord will say to our case. God will not disappoint the believing expectations of those who wait to hear what he will say unto them. </a:t>
            </a:r>
          </a:p>
          <a:p>
            <a:r>
              <a:rPr lang="en-US" dirty="0" smtClean="0"/>
              <a:t>The first Curse upon the pride of life.</a:t>
            </a:r>
          </a:p>
          <a:p>
            <a:r>
              <a:rPr lang="en-US" dirty="0" smtClean="0"/>
              <a:t>The second</a:t>
            </a:r>
            <a:r>
              <a:rPr lang="en-US" baseline="0" dirty="0" smtClean="0"/>
              <a:t> curse is </a:t>
            </a:r>
            <a:r>
              <a:rPr lang="en-US" dirty="0" smtClean="0"/>
              <a:t>upon all</a:t>
            </a:r>
            <a:r>
              <a:rPr lang="en-US" baseline="0" dirty="0" smtClean="0"/>
              <a:t> which was </a:t>
            </a:r>
            <a:r>
              <a:rPr lang="en-US" dirty="0" smtClean="0"/>
              <a:t>gained by fraud and injustice.</a:t>
            </a:r>
          </a:p>
          <a:p>
            <a:r>
              <a:rPr lang="en-US" dirty="0" smtClean="0"/>
              <a:t>The third curse</a:t>
            </a:r>
            <a:r>
              <a:rPr lang="en-US" baseline="0" dirty="0" smtClean="0"/>
              <a:t> is upon </a:t>
            </a:r>
            <a:r>
              <a:rPr lang="en-US" dirty="0" smtClean="0"/>
              <a:t>sinner thinks he has managed his frauds and violence.</a:t>
            </a:r>
          </a:p>
          <a:p>
            <a:r>
              <a:rPr lang="en-US" dirty="0" smtClean="0"/>
              <a:t>The</a:t>
            </a:r>
            <a:r>
              <a:rPr lang="en-US" baseline="0" dirty="0" smtClean="0"/>
              <a:t> fourth is upon Satan to convince Gods people to commit sins.</a:t>
            </a:r>
          </a:p>
          <a:p>
            <a:r>
              <a:rPr lang="en-US" baseline="0" dirty="0" smtClean="0"/>
              <a:t>The fifth is upon the Idol worshipers.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The prayer of Habakkuk shows us that revival is a work of God, not the achievement of man. There is something man can and must do for revival – simply cry out to God and plead for His reviving work.</a:t>
            </a:r>
          </a:p>
          <a:p>
            <a:r>
              <a:rPr lang="en-US" dirty="0" smtClean="0"/>
              <a:t>Verse</a:t>
            </a:r>
            <a:r>
              <a:rPr lang="en-US" baseline="0" dirty="0" smtClean="0"/>
              <a:t> 4 “</a:t>
            </a:r>
            <a:r>
              <a:rPr lang="en-US" sz="1200" dirty="0" smtClean="0"/>
              <a:t>but the righteous person will live by his faithfulness” the heart of the prophecy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r>
              <a:rPr lang="ar-EG" sz="1200" b="1" i="1" dirty="0" smtClean="0"/>
              <a:t> نجد هنا صفات الخادم الحقيقي:</a:t>
            </a:r>
            <a:endParaRPr lang="ar-EG" sz="1200" dirty="0" smtClean="0"/>
          </a:p>
          <a:p>
            <a:pPr rtl="1"/>
            <a:r>
              <a:rPr lang="ar-EG" sz="1200" dirty="0" smtClean="0"/>
              <a:t>أ‌.        ‌قلب مفتوح أمام الله، حاملًا همومه وهموم مخدوميه داخلًا بها مخدعه طارحًا إياها أمام الله، ثم يخرج وفي قلبه عزاء وثقة.</a:t>
            </a:r>
          </a:p>
          <a:p>
            <a:pPr rtl="1"/>
            <a:r>
              <a:rPr lang="ar-EG" sz="1200" dirty="0" smtClean="0"/>
              <a:t>ب‌.    ‌قلب مفتوح نحو المخدومين. فهو لم يحتمل آلام شعبه بالرغم من أنهم يستحقونها.</a:t>
            </a:r>
          </a:p>
          <a:p>
            <a:pPr rtl="1"/>
            <a:r>
              <a:rPr lang="ar-EG" sz="1200" dirty="0" smtClean="0"/>
              <a:t>ت‌.    قلب مملوء فرحًا وتسبيحًا، ورؤية للمستقبل الذي فيه يتمجد الله</a:t>
            </a:r>
            <a:endParaRPr lang="ar-EG"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lstStyle>
            <a:lvl1pPr marL="457200" lvl="0" indent="-368300" algn="ctr" rtl="0">
              <a:spcBef>
                <a:spcPts val="600"/>
              </a:spcBef>
              <a:spcAft>
                <a:spcPts val="0"/>
              </a:spcAft>
              <a:buClr>
                <a:srgbClr val="FFFFFF"/>
              </a:buClr>
              <a:buSzPts val="2200"/>
              <a:buChar char="◦"/>
              <a:defRPr i="1">
                <a:solidFill>
                  <a:srgbClr val="FFFFFF"/>
                </a:solidFill>
              </a:defRPr>
            </a:lvl1pPr>
            <a:lvl2pPr marL="914400" lvl="1" indent="-368300" algn="ctr" rtl="0">
              <a:spcBef>
                <a:spcPts val="1000"/>
              </a:spcBef>
              <a:spcAft>
                <a:spcPts val="0"/>
              </a:spcAft>
              <a:buClr>
                <a:srgbClr val="FFFFFF"/>
              </a:buClr>
              <a:buSzPts val="2200"/>
              <a:buChar char="◦"/>
              <a:defRPr i="1">
                <a:solidFill>
                  <a:srgbClr val="FFFFFF"/>
                </a:solidFill>
              </a:defRPr>
            </a:lvl2pPr>
            <a:lvl3pPr marL="1371600" lvl="2" indent="-368300" algn="ctr" rtl="0">
              <a:spcBef>
                <a:spcPts val="1000"/>
              </a:spcBef>
              <a:spcAft>
                <a:spcPts val="0"/>
              </a:spcAft>
              <a:buClr>
                <a:srgbClr val="FFFFFF"/>
              </a:buClr>
              <a:buSzPts val="2200"/>
              <a:buChar char="◦"/>
              <a:defRPr i="1">
                <a:solidFill>
                  <a:srgbClr val="FFFFFF"/>
                </a:solidFill>
              </a:defRPr>
            </a:lvl3pPr>
            <a:lvl4pPr marL="1828800" lvl="3" indent="-368300" algn="ctr" rtl="0">
              <a:spcBef>
                <a:spcPts val="1000"/>
              </a:spcBef>
              <a:spcAft>
                <a:spcPts val="0"/>
              </a:spcAft>
              <a:buClr>
                <a:srgbClr val="FFFFFF"/>
              </a:buClr>
              <a:buSzPts val="2200"/>
              <a:buChar char="◦"/>
              <a:defRPr i="1">
                <a:solidFill>
                  <a:srgbClr val="FFFFFF"/>
                </a:solidFill>
              </a:defRPr>
            </a:lvl4pPr>
            <a:lvl5pPr marL="2286000" lvl="4" indent="-368300" algn="ctr" rtl="0">
              <a:spcBef>
                <a:spcPts val="1000"/>
              </a:spcBef>
              <a:spcAft>
                <a:spcPts val="0"/>
              </a:spcAft>
              <a:buClr>
                <a:srgbClr val="FFFFFF"/>
              </a:buClr>
              <a:buSzPts val="2200"/>
              <a:buChar char="◦"/>
              <a:defRPr i="1">
                <a:solidFill>
                  <a:srgbClr val="FFFFFF"/>
                </a:solidFill>
              </a:defRPr>
            </a:lvl5pPr>
            <a:lvl6pPr marL="2743200" lvl="5" indent="-368300" algn="ctr" rtl="0">
              <a:spcBef>
                <a:spcPts val="1000"/>
              </a:spcBef>
              <a:spcAft>
                <a:spcPts val="0"/>
              </a:spcAft>
              <a:buClr>
                <a:srgbClr val="FFFFFF"/>
              </a:buClr>
              <a:buSzPts val="2200"/>
              <a:buChar char="◦"/>
              <a:defRPr i="1">
                <a:solidFill>
                  <a:srgbClr val="FFFFFF"/>
                </a:solidFill>
              </a:defRPr>
            </a:lvl6pPr>
            <a:lvl7pPr marL="3200400" lvl="6" indent="-368300" algn="ctr" rtl="0">
              <a:spcBef>
                <a:spcPts val="1000"/>
              </a:spcBef>
              <a:spcAft>
                <a:spcPts val="0"/>
              </a:spcAft>
              <a:buClr>
                <a:srgbClr val="FFFFFF"/>
              </a:buClr>
              <a:buSzPts val="2200"/>
              <a:buChar char="◦"/>
              <a:defRPr i="1">
                <a:solidFill>
                  <a:srgbClr val="FFFFFF"/>
                </a:solidFill>
              </a:defRPr>
            </a:lvl7pPr>
            <a:lvl8pPr marL="3657600" lvl="7" indent="-368300" algn="ctr" rtl="0">
              <a:spcBef>
                <a:spcPts val="1000"/>
              </a:spcBef>
              <a:spcAft>
                <a:spcPts val="0"/>
              </a:spcAft>
              <a:buClr>
                <a:srgbClr val="FFFFFF"/>
              </a:buClr>
              <a:buSzPts val="2200"/>
              <a:buChar char="◦"/>
              <a:defRPr i="1">
                <a:solidFill>
                  <a:srgbClr val="FFFFFF"/>
                </a:solidFill>
              </a:defRPr>
            </a:lvl8pPr>
            <a:lvl9pPr marL="4114800" lvl="8" indent="-368300" algn="ctr">
              <a:spcBef>
                <a:spcPts val="1000"/>
              </a:spcBef>
              <a:spcAft>
                <a:spcPts val="1000"/>
              </a:spcAft>
              <a:buClr>
                <a:srgbClr val="FFFFFF"/>
              </a:buClr>
              <a:buSzPts val="2200"/>
              <a:buChar char="◦"/>
              <a:defRPr i="1">
                <a:solidFill>
                  <a:srgbClr val="FFFFFF"/>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rgbClr val="FFFFFF"/>
                </a:solidFill>
                <a:latin typeface="Montserrat"/>
                <a:ea typeface="Montserrat"/>
                <a:cs typeface="Montserrat"/>
                <a:sym typeface="Montserrat"/>
              </a:rPr>
              <a:t>“</a:t>
            </a:r>
            <a:endParaRPr sz="7200" b="1">
              <a:solidFill>
                <a:srgbClr val="FFFFFF"/>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US" b="1" dirty="0" smtClean="0"/>
              <a:t>Minor Prophets </a:t>
            </a:r>
            <a:endParaRPr lang="en-US" b="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4" name="TextBox 3"/>
          <p:cNvSpPr txBox="1"/>
          <p:nvPr/>
        </p:nvSpPr>
        <p:spPr>
          <a:xfrm>
            <a:off x="2743200" y="3867150"/>
            <a:ext cx="914400" cy="307777"/>
          </a:xfrm>
          <a:prstGeom prst="rect">
            <a:avLst/>
          </a:prstGeom>
          <a:noFill/>
        </p:spPr>
        <p:txBody>
          <a:bodyPr wrap="square" rtlCol="0">
            <a:spAutoFit/>
          </a:bodyPr>
          <a:lstStyle/>
          <a:p>
            <a:r>
              <a:rPr lang="en-US" b="1" dirty="0" smtClean="0"/>
              <a:t>Hosea</a:t>
            </a:r>
            <a:endParaRPr lang="en-US" dirty="0"/>
          </a:p>
        </p:txBody>
      </p:sp>
      <p:sp>
        <p:nvSpPr>
          <p:cNvPr id="6" name="Slide Number Placeholder 2"/>
          <p:cNvSpPr txBox="1">
            <a:spLocks/>
          </p:cNvSpPr>
          <p:nvPr/>
        </p:nvSpPr>
        <p:spPr>
          <a:xfrm>
            <a:off x="8632984" y="4902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7" name="TextBox 6"/>
          <p:cNvSpPr txBox="1"/>
          <p:nvPr/>
        </p:nvSpPr>
        <p:spPr>
          <a:xfrm>
            <a:off x="2057400" y="3257550"/>
            <a:ext cx="914400" cy="307777"/>
          </a:xfrm>
          <a:prstGeom prst="rect">
            <a:avLst/>
          </a:prstGeom>
          <a:noFill/>
        </p:spPr>
        <p:txBody>
          <a:bodyPr wrap="square" rtlCol="0">
            <a:spAutoFit/>
          </a:bodyPr>
          <a:lstStyle/>
          <a:p>
            <a:r>
              <a:rPr lang="en-US" b="1" dirty="0" smtClean="0"/>
              <a:t>Joel</a:t>
            </a:r>
            <a:endParaRPr lang="en-US" dirty="0"/>
          </a:p>
        </p:txBody>
      </p:sp>
      <p:sp>
        <p:nvSpPr>
          <p:cNvPr id="9" name="Slide Number Placeholder 2"/>
          <p:cNvSpPr txBox="1">
            <a:spLocks/>
          </p:cNvSpPr>
          <p:nvPr/>
        </p:nvSpPr>
        <p:spPr>
          <a:xfrm>
            <a:off x="8785384" y="5054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0" name="TextBox 9"/>
          <p:cNvSpPr txBox="1"/>
          <p:nvPr/>
        </p:nvSpPr>
        <p:spPr>
          <a:xfrm>
            <a:off x="2057400" y="2571750"/>
            <a:ext cx="914400" cy="307777"/>
          </a:xfrm>
          <a:prstGeom prst="rect">
            <a:avLst/>
          </a:prstGeom>
          <a:noFill/>
        </p:spPr>
        <p:txBody>
          <a:bodyPr wrap="square" rtlCol="0">
            <a:spAutoFit/>
          </a:bodyPr>
          <a:lstStyle/>
          <a:p>
            <a:r>
              <a:rPr lang="en-US" b="1" dirty="0" smtClean="0"/>
              <a:t>Amos</a:t>
            </a:r>
            <a:endParaRPr lang="en-US" dirty="0"/>
          </a:p>
        </p:txBody>
      </p:sp>
      <p:sp>
        <p:nvSpPr>
          <p:cNvPr id="12" name="Slide Number Placeholder 2"/>
          <p:cNvSpPr txBox="1">
            <a:spLocks/>
          </p:cNvSpPr>
          <p:nvPr/>
        </p:nvSpPr>
        <p:spPr>
          <a:xfrm>
            <a:off x="8937784" y="5207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3" name="TextBox 12"/>
          <p:cNvSpPr txBox="1"/>
          <p:nvPr/>
        </p:nvSpPr>
        <p:spPr>
          <a:xfrm>
            <a:off x="1981200" y="1962150"/>
            <a:ext cx="914400" cy="307777"/>
          </a:xfrm>
          <a:prstGeom prst="rect">
            <a:avLst/>
          </a:prstGeom>
          <a:noFill/>
        </p:spPr>
        <p:txBody>
          <a:bodyPr wrap="square" rtlCol="0">
            <a:spAutoFit/>
          </a:bodyPr>
          <a:lstStyle/>
          <a:p>
            <a:r>
              <a:rPr lang="en-US" b="1" dirty="0" smtClean="0"/>
              <a:t>Obadiah</a:t>
            </a:r>
            <a:endParaRPr lang="en-US" dirty="0"/>
          </a:p>
        </p:txBody>
      </p:sp>
      <p:sp>
        <p:nvSpPr>
          <p:cNvPr id="15" name="Slide Number Placeholder 2"/>
          <p:cNvSpPr txBox="1">
            <a:spLocks/>
          </p:cNvSpPr>
          <p:nvPr/>
        </p:nvSpPr>
        <p:spPr>
          <a:xfrm>
            <a:off x="9090184" y="5359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6" name="TextBox 15"/>
          <p:cNvSpPr txBox="1"/>
          <p:nvPr/>
        </p:nvSpPr>
        <p:spPr>
          <a:xfrm>
            <a:off x="2209800" y="1352550"/>
            <a:ext cx="914400" cy="307777"/>
          </a:xfrm>
          <a:prstGeom prst="rect">
            <a:avLst/>
          </a:prstGeom>
          <a:noFill/>
        </p:spPr>
        <p:txBody>
          <a:bodyPr wrap="square" rtlCol="0">
            <a:spAutoFit/>
          </a:bodyPr>
          <a:lstStyle/>
          <a:p>
            <a:r>
              <a:rPr lang="en-US" b="1" dirty="0" smtClean="0">
                <a:hlinkClick r:id="rId3" action="ppaction://hlinksldjump"/>
              </a:rPr>
              <a:t>Jonah</a:t>
            </a:r>
            <a:endParaRPr lang="en-US" dirty="0"/>
          </a:p>
        </p:txBody>
      </p:sp>
      <p:sp>
        <p:nvSpPr>
          <p:cNvPr id="18" name="Slide Number Placeholder 2"/>
          <p:cNvSpPr txBox="1">
            <a:spLocks/>
          </p:cNvSpPr>
          <p:nvPr/>
        </p:nvSpPr>
        <p:spPr>
          <a:xfrm>
            <a:off x="9242584" y="55118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9" name="TextBox 18"/>
          <p:cNvSpPr txBox="1"/>
          <p:nvPr/>
        </p:nvSpPr>
        <p:spPr>
          <a:xfrm>
            <a:off x="3200400" y="1047750"/>
            <a:ext cx="914400" cy="307777"/>
          </a:xfrm>
          <a:prstGeom prst="rect">
            <a:avLst/>
          </a:prstGeom>
          <a:noFill/>
        </p:spPr>
        <p:txBody>
          <a:bodyPr wrap="square" rtlCol="0">
            <a:spAutoFit/>
          </a:bodyPr>
          <a:lstStyle/>
          <a:p>
            <a:r>
              <a:rPr lang="en-US" b="1" dirty="0" smtClean="0"/>
              <a:t>Micah</a:t>
            </a:r>
            <a:endParaRPr lang="en-US" dirty="0"/>
          </a:p>
        </p:txBody>
      </p:sp>
      <p:sp>
        <p:nvSpPr>
          <p:cNvPr id="21" name="Slide Number Placeholder 2"/>
          <p:cNvSpPr txBox="1">
            <a:spLocks/>
          </p:cNvSpPr>
          <p:nvPr/>
        </p:nvSpPr>
        <p:spPr>
          <a:xfrm>
            <a:off x="9394984" y="5664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2" name="TextBox 21"/>
          <p:cNvSpPr txBox="1"/>
          <p:nvPr/>
        </p:nvSpPr>
        <p:spPr>
          <a:xfrm>
            <a:off x="5181600" y="1047750"/>
            <a:ext cx="914400" cy="307777"/>
          </a:xfrm>
          <a:prstGeom prst="rect">
            <a:avLst/>
          </a:prstGeom>
          <a:noFill/>
        </p:spPr>
        <p:txBody>
          <a:bodyPr wrap="square" rtlCol="0">
            <a:spAutoFit/>
          </a:bodyPr>
          <a:lstStyle/>
          <a:p>
            <a:r>
              <a:rPr lang="en-US" b="1" dirty="0" smtClean="0"/>
              <a:t>Nahum</a:t>
            </a:r>
            <a:endParaRPr lang="en-US" dirty="0"/>
          </a:p>
        </p:txBody>
      </p:sp>
      <p:sp>
        <p:nvSpPr>
          <p:cNvPr id="24" name="Slide Number Placeholder 2"/>
          <p:cNvSpPr txBox="1">
            <a:spLocks/>
          </p:cNvSpPr>
          <p:nvPr/>
        </p:nvSpPr>
        <p:spPr>
          <a:xfrm>
            <a:off x="9547384" y="5816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5" name="TextBox 24"/>
          <p:cNvSpPr txBox="1"/>
          <p:nvPr/>
        </p:nvSpPr>
        <p:spPr>
          <a:xfrm>
            <a:off x="5943600" y="1428750"/>
            <a:ext cx="1447800" cy="307777"/>
          </a:xfrm>
          <a:prstGeom prst="rect">
            <a:avLst/>
          </a:prstGeom>
          <a:noFill/>
        </p:spPr>
        <p:txBody>
          <a:bodyPr wrap="square" rtlCol="0">
            <a:spAutoFit/>
          </a:bodyPr>
          <a:lstStyle/>
          <a:p>
            <a:r>
              <a:rPr lang="en-US" b="1" dirty="0" smtClean="0">
                <a:hlinkClick r:id="rId4" action="ppaction://hlinksldjump"/>
              </a:rPr>
              <a:t>Habakkuk</a:t>
            </a:r>
            <a:endParaRPr lang="en-US" dirty="0"/>
          </a:p>
        </p:txBody>
      </p:sp>
      <p:sp>
        <p:nvSpPr>
          <p:cNvPr id="27" name="Slide Number Placeholder 2"/>
          <p:cNvSpPr txBox="1">
            <a:spLocks/>
          </p:cNvSpPr>
          <p:nvPr/>
        </p:nvSpPr>
        <p:spPr>
          <a:xfrm>
            <a:off x="9699784" y="5969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8" name="TextBox 27"/>
          <p:cNvSpPr txBox="1"/>
          <p:nvPr/>
        </p:nvSpPr>
        <p:spPr>
          <a:xfrm>
            <a:off x="5943600" y="2114550"/>
            <a:ext cx="1447800" cy="307777"/>
          </a:xfrm>
          <a:prstGeom prst="rect">
            <a:avLst/>
          </a:prstGeom>
          <a:noFill/>
        </p:spPr>
        <p:txBody>
          <a:bodyPr wrap="square" rtlCol="0">
            <a:spAutoFit/>
          </a:bodyPr>
          <a:lstStyle/>
          <a:p>
            <a:r>
              <a:rPr lang="en-US" b="1" dirty="0" smtClean="0"/>
              <a:t>Zephaniah</a:t>
            </a:r>
            <a:endParaRPr lang="en-US" dirty="0"/>
          </a:p>
        </p:txBody>
      </p:sp>
      <p:sp>
        <p:nvSpPr>
          <p:cNvPr id="30" name="Slide Number Placeholder 2"/>
          <p:cNvSpPr txBox="1">
            <a:spLocks/>
          </p:cNvSpPr>
          <p:nvPr/>
        </p:nvSpPr>
        <p:spPr>
          <a:xfrm>
            <a:off x="9852184" y="6121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31" name="TextBox 30"/>
          <p:cNvSpPr txBox="1"/>
          <p:nvPr/>
        </p:nvSpPr>
        <p:spPr>
          <a:xfrm>
            <a:off x="6172200" y="2571750"/>
            <a:ext cx="914400" cy="307777"/>
          </a:xfrm>
          <a:prstGeom prst="rect">
            <a:avLst/>
          </a:prstGeom>
          <a:noFill/>
        </p:spPr>
        <p:txBody>
          <a:bodyPr wrap="square" rtlCol="0">
            <a:spAutoFit/>
          </a:bodyPr>
          <a:lstStyle/>
          <a:p>
            <a:r>
              <a:rPr lang="en-US" b="1" dirty="0" smtClean="0"/>
              <a:t>Haggai</a:t>
            </a:r>
            <a:endParaRPr lang="en-US" dirty="0"/>
          </a:p>
        </p:txBody>
      </p:sp>
      <p:sp>
        <p:nvSpPr>
          <p:cNvPr id="35" name="TextBox 34"/>
          <p:cNvSpPr txBox="1"/>
          <p:nvPr/>
        </p:nvSpPr>
        <p:spPr>
          <a:xfrm>
            <a:off x="6019800" y="3257550"/>
            <a:ext cx="1600200" cy="307777"/>
          </a:xfrm>
          <a:prstGeom prst="rect">
            <a:avLst/>
          </a:prstGeom>
          <a:noFill/>
        </p:spPr>
        <p:txBody>
          <a:bodyPr wrap="square" rtlCol="0">
            <a:spAutoFit/>
          </a:bodyPr>
          <a:lstStyle/>
          <a:p>
            <a:r>
              <a:rPr lang="en-US" b="1" dirty="0" smtClean="0"/>
              <a:t>Zechariah</a:t>
            </a:r>
            <a:endParaRPr lang="en-US" dirty="0"/>
          </a:p>
        </p:txBody>
      </p:sp>
      <p:sp>
        <p:nvSpPr>
          <p:cNvPr id="36" name="TextBox 35"/>
          <p:cNvSpPr txBox="1"/>
          <p:nvPr/>
        </p:nvSpPr>
        <p:spPr>
          <a:xfrm>
            <a:off x="5867400" y="3943350"/>
            <a:ext cx="914400" cy="307777"/>
          </a:xfrm>
          <a:prstGeom prst="rect">
            <a:avLst/>
          </a:prstGeom>
          <a:noFill/>
        </p:spPr>
        <p:txBody>
          <a:bodyPr wrap="square" rtlCol="0">
            <a:spAutoFit/>
          </a:bodyPr>
          <a:lstStyle/>
          <a:p>
            <a:r>
              <a:rPr lang="en-US" b="1" dirty="0" smtClean="0"/>
              <a:t>Malachi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00" y="911700"/>
            <a:ext cx="2272800" cy="3327600"/>
          </a:xfrm>
        </p:spPr>
        <p:txBody>
          <a:bodyPr/>
          <a:lstStyle/>
          <a:p>
            <a:r>
              <a:rPr lang="en-US" sz="2800" dirty="0" smtClean="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800" dirty="0" smtClean="0"/>
              <a:t>The  book of Jonah is an announcement from God </a:t>
            </a:r>
            <a:r>
              <a:rPr lang="en-US" sz="1800" dirty="0" smtClean="0"/>
              <a:t>enforcing the </a:t>
            </a:r>
            <a:r>
              <a:rPr lang="en-US" sz="1800" dirty="0" smtClean="0"/>
              <a:t>acceptance of the gentiles and glimpse of his messages to </a:t>
            </a:r>
            <a:r>
              <a:rPr lang="en-US" sz="1800" dirty="0" smtClean="0"/>
              <a:t>them. </a:t>
            </a:r>
            <a:r>
              <a:rPr lang="en-US" sz="1800" dirty="0" smtClean="0"/>
              <a:t>W</a:t>
            </a:r>
            <a:r>
              <a:rPr lang="en-US" sz="1800" dirty="0" smtClean="0"/>
              <a:t>e </a:t>
            </a:r>
            <a:r>
              <a:rPr lang="en-US" sz="1800" dirty="0" smtClean="0"/>
              <a:t>understand that God reveals himself to everyone not </a:t>
            </a:r>
            <a:r>
              <a:rPr lang="en-US" sz="1800" dirty="0" smtClean="0"/>
              <a:t>to certain </a:t>
            </a:r>
            <a:r>
              <a:rPr lang="en-US" sz="1800" dirty="0" smtClean="0"/>
              <a:t>people.</a:t>
            </a:r>
          </a:p>
          <a:p>
            <a:pPr>
              <a:buFont typeface="Wingdings" pitchFamily="2" charset="2"/>
              <a:buChar char="Ø"/>
            </a:pPr>
            <a:r>
              <a:rPr lang="en-US" sz="1800" dirty="0" smtClean="0"/>
              <a:t>Jonah’s name means “dove” in Hebrew and also suffering </a:t>
            </a:r>
          </a:p>
          <a:p>
            <a:pPr>
              <a:buFont typeface="Wingdings" pitchFamily="2" charset="2"/>
              <a:buChar char="Ø"/>
            </a:pPr>
            <a:r>
              <a:rPr lang="en-US" sz="1800" dirty="0" smtClean="0"/>
              <a:t>He is believed to be the son of Widow at Zarephath1 Kings 17</a:t>
            </a:r>
            <a:endParaRPr lang="en-US" dirty="0" smtClean="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1550"/>
            <a:ext cx="2425200" cy="3327600"/>
          </a:xfrm>
        </p:spPr>
        <p:txBody>
          <a:bodyPr/>
          <a:lstStyle/>
          <a:p>
            <a:r>
              <a:rPr lang="en-US" sz="2800" dirty="0" smtClean="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600" dirty="0" smtClean="0"/>
              <a:t>Jonah lived in the eighth century BC. Some have estimated between 793-753 BC (possibly 780 BC).</a:t>
            </a:r>
          </a:p>
          <a:p>
            <a:pPr>
              <a:buFont typeface="Wingdings" pitchFamily="2" charset="2"/>
              <a:buChar char="Ø"/>
            </a:pPr>
            <a:r>
              <a:rPr lang="en-US" sz="1600" dirty="0" smtClean="0"/>
              <a:t>The book of Jonah is prophetic work that is unlike any of the other prophets. The genre is historical literature. The book is surrounded by historical data: Jonah was a historical person, Nineveh was a historical city, the seaport of Joppa has historical significance, etc. There is no reason to doubt its historical value, no matter how </a:t>
            </a:r>
            <a:r>
              <a:rPr lang="en-US" sz="1600" dirty="0" smtClean="0"/>
              <a:t>magical the </a:t>
            </a:r>
            <a:r>
              <a:rPr lang="en-US" sz="1600" dirty="0" smtClean="0"/>
              <a:t>story </a:t>
            </a:r>
            <a:r>
              <a:rPr lang="en-US" sz="1600" dirty="0" smtClean="0"/>
              <a:t>might seem </a:t>
            </a:r>
            <a:r>
              <a:rPr lang="en-US" sz="1600" dirty="0" smtClean="0"/>
              <a:t>to the </a:t>
            </a:r>
            <a:r>
              <a:rPr lang="en-US" sz="1600" dirty="0" smtClean="0"/>
              <a:t>reader</a:t>
            </a:r>
            <a:r>
              <a:rPr lang="en-US" sz="1600" dirty="0" smtClean="0"/>
              <a:t>.</a:t>
            </a:r>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600" dirty="0" smtClean="0"/>
              <a:t>. </a:t>
            </a:r>
            <a:r>
              <a:rPr lang="en-US" sz="1600" dirty="0" err="1" smtClean="0"/>
              <a:t>Ninevah</a:t>
            </a:r>
            <a:r>
              <a:rPr lang="en-US" sz="1600" dirty="0" smtClean="0"/>
              <a:t> was the capital of Assyria, the arch rivals and enemies of Israel</a:t>
            </a:r>
          </a:p>
          <a:p>
            <a:pPr>
              <a:buFont typeface="Wingdings" pitchFamily="2" charset="2"/>
              <a:buChar char="Ø"/>
            </a:pPr>
            <a:r>
              <a:rPr lang="en-US" sz="1600" dirty="0" smtClean="0"/>
              <a:t>We learn from the book of Jonah that God is orchestrating the nature, the sea , the animals, trees to achieve a mission   </a:t>
            </a:r>
          </a:p>
          <a:p>
            <a:pPr>
              <a:buFont typeface="Wingdings" pitchFamily="2" charset="2"/>
              <a:buChar char="Ø"/>
            </a:pPr>
            <a:r>
              <a:rPr lang="en-US" sz="1600" dirty="0" smtClean="0"/>
              <a:t>Jesus referred to the story of Jonah in Matthew 12:39</a:t>
            </a:r>
            <a:endParaRPr lang="en-US" sz="1600" b="1" dirty="0" smtClean="0"/>
          </a:p>
          <a:p>
            <a:pPr>
              <a:buFont typeface="Wingdings" pitchFamily="2" charset="2"/>
              <a:buChar char="Ø"/>
            </a:pPr>
            <a:endParaRPr lang="en-US" sz="1600" b="1" dirty="0" smtClean="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marL="546100" indent="-457200">
              <a:buFont typeface="Wingdings" pitchFamily="2" charset="2"/>
              <a:buChar char="Ø"/>
            </a:pPr>
            <a:r>
              <a:rPr lang="en-US" sz="1600" dirty="0" smtClean="0"/>
              <a:t>Jonah Flees From the </a:t>
            </a:r>
            <a:r>
              <a:rPr lang="en-US" sz="1600" cap="small" dirty="0" smtClean="0"/>
              <a:t>Lord. Why?</a:t>
            </a:r>
          </a:p>
          <a:p>
            <a:pPr marL="546100" indent="-457200">
              <a:buFont typeface="Wingdings" pitchFamily="2" charset="2"/>
              <a:buChar char="Ø"/>
            </a:pPr>
            <a:r>
              <a:rPr lang="en-US" sz="1600" dirty="0" smtClean="0"/>
              <a:t>Jonah went </a:t>
            </a:r>
            <a:r>
              <a:rPr lang="en-US" sz="1600" b="1" dirty="0" smtClean="0"/>
              <a:t>down</a:t>
            </a:r>
            <a:r>
              <a:rPr lang="en-US" sz="1600" dirty="0" smtClean="0"/>
              <a:t> to Joppa then gone </a:t>
            </a:r>
            <a:r>
              <a:rPr lang="en-US" sz="1600" b="1" dirty="0" smtClean="0"/>
              <a:t>below</a:t>
            </a:r>
            <a:r>
              <a:rPr lang="en-US" sz="1600" dirty="0" smtClean="0"/>
              <a:t> deck </a:t>
            </a:r>
            <a:r>
              <a:rPr lang="en-US" sz="1600" dirty="0" smtClean="0"/>
              <a:t>(Jonah kept on drowning in his </a:t>
            </a:r>
            <a:r>
              <a:rPr lang="en-US" sz="1600" dirty="0" smtClean="0"/>
              <a:t>sin to the extent that he never </a:t>
            </a:r>
            <a:r>
              <a:rPr lang="en-US" sz="1600" dirty="0" smtClean="0"/>
              <a:t>noticed </a:t>
            </a:r>
            <a:r>
              <a:rPr lang="en-US" sz="1600" dirty="0" smtClean="0"/>
              <a:t>the trouble surrounding him any more)</a:t>
            </a:r>
          </a:p>
          <a:p>
            <a:pPr marL="546100" indent="-457200">
              <a:buFont typeface="Wingdings" pitchFamily="2" charset="2"/>
              <a:buChar char="Ø"/>
            </a:pPr>
            <a:r>
              <a:rPr lang="en-US" sz="1600" dirty="0" smtClean="0"/>
              <a:t>Gentile mariners praying to their gods woke Jonah up and they asked him to pray to his </a:t>
            </a:r>
            <a:r>
              <a:rPr lang="en-US" sz="1600" dirty="0" smtClean="0"/>
              <a:t>God </a:t>
            </a:r>
            <a:r>
              <a:rPr lang="en-US" sz="1600" dirty="0" smtClean="0"/>
              <a:t>so that they could be saved </a:t>
            </a:r>
            <a:r>
              <a:rPr lang="en-US" dirty="0" smtClean="0"/>
              <a:t/>
            </a:r>
            <a:br>
              <a:rPr lang="en-US" dirty="0" smtClean="0"/>
            </a:b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pic>
        <p:nvPicPr>
          <p:cNvPr id="2050" name="Picture 2" descr="Related image"/>
          <p:cNvPicPr>
            <a:picLocks noChangeAspect="1" noChangeArrowheads="1"/>
          </p:cNvPicPr>
          <p:nvPr/>
        </p:nvPicPr>
        <p:blipFill>
          <a:blip r:embed="rId2"/>
          <a:srcRect/>
          <a:stretch>
            <a:fillRect/>
          </a:stretch>
        </p:blipFill>
        <p:spPr bwMode="auto">
          <a:xfrm>
            <a:off x="0" y="0"/>
            <a:ext cx="9144000" cy="52281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Jonah is Praying in the Great Fish (2:1-9) </a:t>
            </a:r>
          </a:p>
          <a:p>
            <a:pPr>
              <a:buFont typeface="Wingdings" pitchFamily="2" charset="2"/>
              <a:buChar char="Ø"/>
            </a:pPr>
            <a:r>
              <a:rPr lang="en-US" dirty="0" smtClean="0"/>
              <a:t>The prayer of Jonah is a prophecy of Jesus crucifixion.</a:t>
            </a:r>
          </a:p>
          <a:p>
            <a:pPr>
              <a:buFont typeface="Wingdings" pitchFamily="2" charset="2"/>
              <a:buChar char="Ø"/>
            </a:pPr>
            <a:r>
              <a:rPr lang="en-US" dirty="0" smtClean="0"/>
              <a:t>God has finally put His prophet in the place where he would seek His face and submit himself to Him.</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a:xfrm>
            <a:off x="3844325" y="805324"/>
            <a:ext cx="4842600" cy="3747625"/>
          </a:xfrm>
        </p:spPr>
        <p:txBody>
          <a:bodyPr/>
          <a:lstStyle/>
          <a:p>
            <a:pPr>
              <a:buFont typeface="Wingdings" pitchFamily="2" charset="2"/>
              <a:buChar char="Ø"/>
            </a:pPr>
            <a:r>
              <a:rPr lang="en-US" sz="1600" dirty="0" smtClean="0"/>
              <a:t>Jonah Goes to </a:t>
            </a:r>
            <a:r>
              <a:rPr lang="en-US" sz="1600" dirty="0" smtClean="0"/>
              <a:t>Nineveh. He took </a:t>
            </a:r>
            <a:r>
              <a:rPr lang="en-US" sz="1600" dirty="0" smtClean="0"/>
              <a:t>3 days to arrive after the fish vomited </a:t>
            </a:r>
            <a:r>
              <a:rPr lang="en-US" sz="1600" dirty="0" smtClean="0"/>
              <a:t>him onto </a:t>
            </a:r>
            <a:r>
              <a:rPr lang="en-US" sz="1600" dirty="0" smtClean="0"/>
              <a:t>dry land.</a:t>
            </a:r>
          </a:p>
          <a:p>
            <a:pPr>
              <a:buFont typeface="Wingdings" pitchFamily="2" charset="2"/>
              <a:buChar char="Ø"/>
            </a:pPr>
            <a:r>
              <a:rPr lang="en-US" sz="1600" dirty="0" smtClean="0"/>
              <a:t>The people of Nineveh were ready for Jonah’s evangelistic message.</a:t>
            </a:r>
          </a:p>
          <a:p>
            <a:pPr>
              <a:buFont typeface="Wingdings" pitchFamily="2" charset="2"/>
              <a:buChar char="Ø"/>
            </a:pPr>
            <a:r>
              <a:rPr lang="en-US" sz="1600" dirty="0" smtClean="0"/>
              <a:t>They proclaimed a fast, put on sackcloth, and sat in ashes and dressed coarse cloth, dark in color, that was usually made of goat’s hair</a:t>
            </a:r>
          </a:p>
          <a:p>
            <a:pPr>
              <a:buFont typeface="Wingdings" pitchFamily="2" charset="2"/>
              <a:buChar char="Ø"/>
            </a:pPr>
            <a:r>
              <a:rPr lang="en-US" sz="1600" dirty="0" smtClean="0"/>
              <a:t>God’s evaluated </a:t>
            </a:r>
            <a:r>
              <a:rPr lang="en-US" sz="1600" dirty="0" err="1" smtClean="0"/>
              <a:t>Ninevites</a:t>
            </a:r>
            <a:r>
              <a:rPr lang="en-US" sz="1600" dirty="0" smtClean="0"/>
              <a:t>’ faith and it was strong enough to persuade God not to destroy them</a:t>
            </a: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Text Placeholder 2"/>
          <p:cNvSpPr>
            <a:spLocks noGrp="1"/>
          </p:cNvSpPr>
          <p:nvPr>
            <p:ph type="body" idx="1"/>
          </p:nvPr>
        </p:nvSpPr>
        <p:spPr>
          <a:xfrm>
            <a:off x="3844325" y="361950"/>
            <a:ext cx="4842600" cy="4495800"/>
          </a:xfrm>
        </p:spPr>
        <p:txBody>
          <a:bodyPr/>
          <a:lstStyle/>
          <a:p>
            <a:pPr>
              <a:buFont typeface="Wingdings" pitchFamily="2" charset="2"/>
              <a:buChar char="Ø"/>
            </a:pPr>
            <a:r>
              <a:rPr lang="en-US" sz="1600" dirty="0" smtClean="0"/>
              <a:t>The repentance was good news to Nineveh, but bad </a:t>
            </a:r>
            <a:r>
              <a:rPr lang="en-US" sz="1600" dirty="0" smtClean="0"/>
              <a:t>news </a:t>
            </a:r>
            <a:r>
              <a:rPr lang="en-US" sz="1600" dirty="0" smtClean="0"/>
              <a:t>to Jonah.</a:t>
            </a:r>
          </a:p>
          <a:p>
            <a:pPr>
              <a:buFont typeface="Wingdings" pitchFamily="2" charset="2"/>
              <a:buChar char="Ø"/>
            </a:pPr>
            <a:r>
              <a:rPr lang="en-US" sz="1600" dirty="0" smtClean="0"/>
              <a:t>instead of being pleased with what happened, and praising God for His grace to Nineveh and for the success of his ministry, Jonah was displeased exceedingly and very angry with what God had done</a:t>
            </a:r>
          </a:p>
          <a:p>
            <a:pPr>
              <a:buFont typeface="Wingdings" pitchFamily="2" charset="2"/>
              <a:buChar char="Ø"/>
            </a:pPr>
            <a:r>
              <a:rPr lang="en-US" sz="1600" dirty="0" smtClean="0"/>
              <a:t>God prepared a plant and made it come up over </a:t>
            </a:r>
            <a:r>
              <a:rPr lang="en-US" sz="1600" dirty="0" smtClean="0"/>
              <a:t>Jonah.</a:t>
            </a:r>
            <a:endParaRPr lang="en-US" sz="1600" dirty="0" smtClean="0"/>
          </a:p>
          <a:p>
            <a:pPr>
              <a:buFont typeface="Wingdings" pitchFamily="2" charset="2"/>
              <a:buChar char="Ø"/>
            </a:pPr>
            <a:r>
              <a:rPr lang="en-US" sz="1600" dirty="0" smtClean="0"/>
              <a:t>Jonah sat under a shelter he watched the </a:t>
            </a:r>
            <a:r>
              <a:rPr lang="en-US" sz="1600" dirty="0" smtClean="0"/>
              <a:t>city.</a:t>
            </a:r>
            <a:endParaRPr lang="en-US" sz="1600" dirty="0" smtClean="0"/>
          </a:p>
          <a:p>
            <a:pPr>
              <a:buFont typeface="Wingdings" pitchFamily="2" charset="2"/>
              <a:buChar char="Ø"/>
            </a:pPr>
            <a:r>
              <a:rPr lang="en-US" sz="1600" dirty="0" smtClean="0"/>
              <a:t>As the morning dawned the next day God prepared a </a:t>
            </a:r>
            <a:r>
              <a:rPr lang="en-US" sz="1600" dirty="0" smtClean="0"/>
              <a:t>worm.</a:t>
            </a: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Jonah was concerned over a temporary plant. </a:t>
            </a:r>
          </a:p>
          <a:p>
            <a:pPr>
              <a:buFont typeface="Wingdings" pitchFamily="2" charset="2"/>
              <a:buChar char="Ø"/>
            </a:pPr>
            <a:r>
              <a:rPr lang="en-US" dirty="0" smtClean="0"/>
              <a:t>This was a plant without a soul. </a:t>
            </a:r>
          </a:p>
          <a:p>
            <a:pPr>
              <a:buFont typeface="Wingdings" pitchFamily="2" charset="2"/>
              <a:buChar char="Ø"/>
            </a:pPr>
            <a:r>
              <a:rPr lang="en-US" dirty="0" smtClean="0"/>
              <a:t>He had no concern over the great city of Nineveh. </a:t>
            </a:r>
          </a:p>
          <a:p>
            <a:pPr>
              <a:buFont typeface="Wingdings" pitchFamily="2" charset="2"/>
              <a:buChar char="Ø"/>
            </a:pPr>
            <a:r>
              <a:rPr lang="en-US" dirty="0" smtClean="0"/>
              <a:t>This city had a population of more than 120,000 souls (v.11). </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from Jonah</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smtClean="0"/>
              <a:t>Jonah was not expecting </a:t>
            </a:r>
            <a:r>
              <a:rPr lang="en-US" sz="1500" dirty="0" smtClean="0"/>
              <a:t>God’s </a:t>
            </a:r>
            <a:r>
              <a:rPr lang="en-US" sz="1500" dirty="0" smtClean="0"/>
              <a:t>mission for him </a:t>
            </a:r>
            <a:r>
              <a:rPr lang="en-US" sz="1500" dirty="0" smtClean="0"/>
              <a:t>“</a:t>
            </a:r>
            <a:r>
              <a:rPr lang="en-US" sz="1500" b="1" dirty="0" smtClean="0"/>
              <a:t>A</a:t>
            </a:r>
            <a:r>
              <a:rPr lang="en-US" sz="1500" b="1" dirty="0" smtClean="0"/>
              <a:t> </a:t>
            </a:r>
            <a:r>
              <a:rPr lang="en-US" sz="1500" b="1" dirty="0" smtClean="0"/>
              <a:t>Godly prophet to </a:t>
            </a:r>
            <a:r>
              <a:rPr lang="en-US" sz="1500" b="1" dirty="0" smtClean="0"/>
              <a:t>preach Gentiles</a:t>
            </a:r>
            <a:r>
              <a:rPr lang="en-US" sz="1500" dirty="0" smtClean="0"/>
              <a:t>”   </a:t>
            </a:r>
            <a:r>
              <a:rPr lang="en-US" sz="1500" dirty="0" smtClean="0"/>
              <a:t>S</a:t>
            </a:r>
            <a:r>
              <a:rPr lang="en-US" sz="1500" dirty="0" smtClean="0"/>
              <a:t>ometimes </a:t>
            </a:r>
            <a:r>
              <a:rPr lang="en-US" sz="1500" dirty="0" smtClean="0"/>
              <a:t>as servants we are </a:t>
            </a:r>
            <a:r>
              <a:rPr lang="en-US" sz="1500" dirty="0" smtClean="0"/>
              <a:t>called for</a:t>
            </a:r>
            <a:r>
              <a:rPr lang="en-US" sz="1500" dirty="0" smtClean="0"/>
              <a:t> </a:t>
            </a:r>
            <a:r>
              <a:rPr lang="en-US" sz="1500" dirty="0" smtClean="0"/>
              <a:t>a service out of our scope and we feel that this service is not for us.</a:t>
            </a:r>
          </a:p>
          <a:p>
            <a:pPr>
              <a:buFont typeface="Wingdings" pitchFamily="2" charset="2"/>
              <a:buChar char="Ø"/>
            </a:pPr>
            <a:r>
              <a:rPr lang="en-US" sz="1500" b="1" dirty="0" smtClean="0">
                <a:sym typeface="Arial"/>
              </a:rPr>
              <a:t>We need to be watchful to avoid missing God’s clear messages to us . It is easier to have our ears open than to get swollen by a fish</a:t>
            </a:r>
            <a:r>
              <a:rPr lang="en-US" sz="1500" b="1" dirty="0" smtClean="0"/>
              <a:t> </a:t>
            </a:r>
            <a:r>
              <a:rPr lang="en-US" sz="1500" b="1" dirty="0" smtClean="0">
                <a:sym typeface="Wingdings"/>
              </a:rPr>
              <a:t></a:t>
            </a:r>
          </a:p>
          <a:p>
            <a:pPr>
              <a:buFont typeface="Wingdings" pitchFamily="2" charset="2"/>
              <a:buChar char="Ø"/>
            </a:pPr>
            <a:r>
              <a:rPr lang="en-US" sz="1500" dirty="0" smtClean="0"/>
              <a:t>Jonah was not ready to learn lessons from others ( sailors , </a:t>
            </a:r>
            <a:r>
              <a:rPr lang="en-US" sz="1500" dirty="0" err="1" smtClean="0"/>
              <a:t>Ninevites</a:t>
            </a:r>
            <a:r>
              <a:rPr lang="en-US" sz="1500" dirty="0" smtClean="0"/>
              <a:t>, worm</a:t>
            </a:r>
            <a:r>
              <a:rPr lang="en-US" sz="1500" dirty="0" smtClean="0"/>
              <a:t>)</a:t>
            </a:r>
            <a:r>
              <a:rPr lang="en-US" sz="1500" b="1" dirty="0" smtClean="0"/>
              <a:t>  </a:t>
            </a:r>
            <a:endParaRPr lang="en-US" sz="1500" b="1" dirty="0" smtClean="0"/>
          </a:p>
          <a:p>
            <a:pPr>
              <a:buFont typeface="Wingdings" pitchFamily="2" charset="2"/>
              <a:buChar char="Ø"/>
            </a:pPr>
            <a:r>
              <a:rPr lang="en-US" sz="1500" dirty="0" smtClean="0"/>
              <a:t>Jonah witnessed miracles once he started God’s work not because of his  own powers but through God’s glory. </a:t>
            </a:r>
            <a:endParaRPr lang="en-US" sz="1500" dirty="0" smtClean="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smtClean="0"/>
              <a:t>Habakkuk</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smtClean="0"/>
              <a:t>Introduction to the book of Habakkuk </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dirty="0" smtClean="0"/>
              <a:t>Habakkuk (</a:t>
            </a:r>
            <a:r>
              <a:rPr lang="en-US" dirty="0" err="1" smtClean="0"/>
              <a:t>chabhaqquq</a:t>
            </a:r>
            <a:r>
              <a:rPr lang="en-US" dirty="0" smtClean="0"/>
              <a:t>) means "embrace,“</a:t>
            </a:r>
          </a:p>
          <a:p>
            <a:pPr marL="0" indent="0">
              <a:buClr>
                <a:schemeClr val="dk1"/>
              </a:buClr>
              <a:buSzPts val="1100"/>
              <a:buFont typeface="Wingdings" pitchFamily="2" charset="2"/>
              <a:buChar char="Ø"/>
            </a:pPr>
            <a:r>
              <a:rPr lang="en-US" dirty="0" smtClean="0"/>
              <a:t>The church fathers think that He was from the tribe of Levi based upon the presence of the musical song at the end of the third chapter.</a:t>
            </a:r>
          </a:p>
          <a:p>
            <a:pPr marL="0" indent="0">
              <a:buClr>
                <a:schemeClr val="dk1"/>
              </a:buClr>
              <a:buSzPts val="1100"/>
              <a:buFont typeface="Wingdings" pitchFamily="2" charset="2"/>
              <a:buChar char="Ø"/>
            </a:pPr>
            <a:r>
              <a:rPr lang="en-US" dirty="0" smtClean="0"/>
              <a:t>He lived during the rule of King </a:t>
            </a:r>
            <a:r>
              <a:rPr lang="en-US" dirty="0" err="1" smtClean="0"/>
              <a:t>Jehoiakim</a:t>
            </a:r>
            <a:endParaRPr lang="en-US" dirty="0" smtClean="0"/>
          </a:p>
          <a:p>
            <a:pPr marL="0" indent="0">
              <a:buClr>
                <a:schemeClr val="dk1"/>
              </a:buClr>
              <a:buSzPts val="1100"/>
              <a:buFont typeface="Wingdings" pitchFamily="2" charset="2"/>
              <a:buChar char="Ø"/>
            </a:pPr>
            <a:r>
              <a:rPr lang="en-US" dirty="0" smtClean="0"/>
              <a:t>The Prophecies of Habakkuk were probably written between B.C. 612 -605</a:t>
            </a:r>
            <a:endParaRPr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1026" name="Picture 2" descr="http://static1.squarespace.com/static/586eb3372994ca8b180cb830/586eb40dbb7f1e219b475615/586eb413bb7f1e219b475713/1483650067183/Old-Testament-Timeline1.jpg?format=original"/>
          <p:cNvPicPr>
            <a:picLocks noChangeAspect="1" noChangeArrowheads="1"/>
          </p:cNvPicPr>
          <p:nvPr/>
        </p:nvPicPr>
        <p:blipFill>
          <a:blip r:embed="rId4"/>
          <a:srcRect/>
          <a:stretch>
            <a:fillRect/>
          </a:stretch>
        </p:blipFill>
        <p:spPr bwMode="auto">
          <a:xfrm>
            <a:off x="-27668" y="-171450"/>
            <a:ext cx="9171668" cy="5562600"/>
          </a:xfrm>
          <a:prstGeom prst="rect">
            <a:avLst/>
          </a:prstGeom>
          <a:noFill/>
        </p:spPr>
      </p:pic>
      <p:cxnSp>
        <p:nvCxnSpPr>
          <p:cNvPr id="6" name="Straight Arrow Connector 5"/>
          <p:cNvCxnSpPr/>
          <p:nvPr/>
        </p:nvCxnSpPr>
        <p:spPr>
          <a:xfrm flipV="1">
            <a:off x="4800600" y="3562350"/>
            <a:ext cx="91440" cy="365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sz="1800" dirty="0" smtClean="0"/>
              <a:t>(V  1 -5) Habakkuk complained about the violence and he questioned God for the injustice towards the people of Israel.</a:t>
            </a:r>
          </a:p>
          <a:p>
            <a:pPr>
              <a:buFont typeface="Wingdings" pitchFamily="2" charset="2"/>
              <a:buChar char="Ø"/>
            </a:pPr>
            <a:r>
              <a:rPr lang="en-US" sz="1800" dirty="0" smtClean="0"/>
              <a:t>V (6 – 11 ) God answered by letting Habakkuk prophesy</a:t>
            </a:r>
          </a:p>
          <a:p>
            <a:pPr>
              <a:buFont typeface="Wingdings" pitchFamily="2" charset="2"/>
              <a:buChar char="Ø"/>
            </a:pPr>
            <a:r>
              <a:rPr lang="en-US" sz="1800" dirty="0" smtClean="0"/>
              <a:t>(V  12 -17) Again the prophet appeal to God ,Now that he is aware of the punishment But still questioning how God is holy, yet allows this punishment by the hand of wicked people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Habakkuk must wait in faith.</a:t>
            </a:r>
          </a:p>
          <a:p>
            <a:pPr>
              <a:buFont typeface="Wingdings" pitchFamily="2" charset="2"/>
              <a:buChar char="Ø"/>
            </a:pPr>
            <a:r>
              <a:rPr lang="en-US" dirty="0" smtClean="0"/>
              <a:t>Judgments upon the Chaldeans. </a:t>
            </a:r>
          </a:p>
          <a:p>
            <a:pPr>
              <a:buFont typeface="Wingdings" pitchFamily="2" charset="2"/>
              <a:buChar char="Ø"/>
            </a:pPr>
            <a:r>
              <a:rPr lang="en-US" dirty="0" smtClean="0"/>
              <a:t>Judgments upon drunkenness and idolatry.</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p:txBody>
          <a:bodyPr/>
          <a:lstStyle/>
          <a:p>
            <a:r>
              <a:rPr lang="en-US" b="1" dirty="0" smtClean="0"/>
              <a:t>Habakkuk’s Prayer</a:t>
            </a:r>
          </a:p>
          <a:p>
            <a:r>
              <a:rPr lang="en-US" dirty="0" smtClean="0"/>
              <a:t>Habakkuk prayed for </a:t>
            </a:r>
            <a:r>
              <a:rPr lang="en-US" i="1" dirty="0" smtClean="0"/>
              <a:t>revival</a:t>
            </a:r>
            <a:r>
              <a:rPr lang="en-US" dirty="0" smtClean="0"/>
              <a:t>. He knew how God once worked and how His people once responded.</a:t>
            </a:r>
          </a:p>
          <a:p>
            <a:r>
              <a:rPr lang="en-US" dirty="0" smtClean="0"/>
              <a:t>Habakkuk wanted to witness this again.</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from Habakkuk</a:t>
            </a:r>
            <a:endParaRPr sz="2000" dirty="0"/>
          </a:p>
        </p:txBody>
      </p:sp>
      <p:sp>
        <p:nvSpPr>
          <p:cNvPr id="97" name="Google Shape;97;p18"/>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a:buFont typeface="Wingdings" pitchFamily="2" charset="2"/>
              <a:buChar char="Ø"/>
            </a:pPr>
            <a:r>
              <a:rPr lang="en-US" sz="1600" dirty="0" smtClean="0"/>
              <a:t>The servant heart is always open to God carrying his own burdens along with his children problems and put them </a:t>
            </a:r>
            <a:r>
              <a:rPr lang="en-US" sz="1600" dirty="0" err="1" smtClean="0"/>
              <a:t>infront</a:t>
            </a:r>
            <a:r>
              <a:rPr lang="en-US" sz="1600" dirty="0" smtClean="0"/>
              <a:t> of God until he realize God purpose and solutions.</a:t>
            </a:r>
          </a:p>
          <a:p>
            <a:pPr>
              <a:buFont typeface="Wingdings" pitchFamily="2" charset="2"/>
              <a:buChar char="Ø"/>
            </a:pPr>
            <a:r>
              <a:rPr lang="en-US" sz="1600" dirty="0" smtClean="0"/>
              <a:t>The servants heart should be open towards his children .The servant should feel their pain and suffering.</a:t>
            </a:r>
          </a:p>
          <a:p>
            <a:pPr>
              <a:buFont typeface="Wingdings" pitchFamily="2" charset="2"/>
              <a:buChar char="Ø"/>
            </a:pPr>
            <a:r>
              <a:rPr lang="en-US" sz="1600" dirty="0" smtClean="0"/>
              <a:t>With a Joyful heart the servants should always react despite all the trouble.</a:t>
            </a:r>
          </a:p>
          <a:p>
            <a:pPr>
              <a:buFont typeface="Wingdings" pitchFamily="2" charset="2"/>
              <a:buChar char="Ø"/>
            </a:pPr>
            <a:endParaRPr lang="en-US" sz="1600"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smtClean="0"/>
              <a:t>Jonah</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1605</Words>
  <Application>Microsoft Office PowerPoint</Application>
  <PresentationFormat>On-screen Show (16:9)</PresentationFormat>
  <Paragraphs>126</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Montserrat Light</vt:lpstr>
      <vt:lpstr>Montserrat ExtraBold</vt:lpstr>
      <vt:lpstr>Wingdings</vt:lpstr>
      <vt:lpstr>Montserrat</vt:lpstr>
      <vt:lpstr>Juliet template</vt:lpstr>
      <vt:lpstr>Slide 1</vt:lpstr>
      <vt:lpstr>Habakkuk</vt:lpstr>
      <vt:lpstr>Introduction to the book of Habakkuk </vt:lpstr>
      <vt:lpstr>Slide 4</vt:lpstr>
      <vt:lpstr>Chapter 1</vt:lpstr>
      <vt:lpstr>Chapter 2</vt:lpstr>
      <vt:lpstr>Chapter 3</vt:lpstr>
      <vt:lpstr>Important service lessons learned from Habakkuk</vt:lpstr>
      <vt:lpstr>Jonah</vt:lpstr>
      <vt:lpstr>Introduction to the book of Jonah</vt:lpstr>
      <vt:lpstr>Introduction to the book of Jonah</vt:lpstr>
      <vt:lpstr>Introduction to the book of Jonah</vt:lpstr>
      <vt:lpstr>Chapter 1</vt:lpstr>
      <vt:lpstr>Slide 14</vt:lpstr>
      <vt:lpstr>Chapter 2</vt:lpstr>
      <vt:lpstr>Chapter 3</vt:lpstr>
      <vt:lpstr>Chapter 4</vt:lpstr>
      <vt:lpstr>Chapter 4</vt:lpstr>
      <vt:lpstr>Important service lessons learned from Jonah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Year. How do I start.</dc:title>
  <dc:creator>Roufaeil's</dc:creator>
  <cp:lastModifiedBy>Michael Roufaeil</cp:lastModifiedBy>
  <cp:revision>16</cp:revision>
  <dcterms:modified xsi:type="dcterms:W3CDTF">2019-02-11T05:20:13Z</dcterms:modified>
</cp:coreProperties>
</file>