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0"/>
  </p:notesMasterIdLst>
  <p:sldIdLst>
    <p:sldId id="286" r:id="rId2"/>
    <p:sldId id="256" r:id="rId3"/>
    <p:sldId id="257" r:id="rId4"/>
    <p:sldId id="285" r:id="rId5"/>
    <p:sldId id="284" r:id="rId6"/>
    <p:sldId id="287" r:id="rId7"/>
    <p:sldId id="288" r:id="rId8"/>
    <p:sldId id="261" r:id="rId9"/>
  </p:sldIdLst>
  <p:sldSz cx="9144000" cy="5143500" type="screen16x9"/>
  <p:notesSz cx="6858000" cy="9144000"/>
  <p:embeddedFontLst>
    <p:embeddedFont>
      <p:font typeface="Montserrat Light" charset="0"/>
      <p:regular r:id="rId11"/>
      <p:bold r:id="rId12"/>
      <p:italic r:id="rId13"/>
      <p:boldItalic r:id="rId14"/>
    </p:embeddedFont>
    <p:embeddedFont>
      <p:font typeface="Montserrat ExtraBold" charset="0"/>
      <p:bold r:id="rId15"/>
      <p:boldItalic r:id="rId16"/>
    </p:embeddedFont>
    <p:embeddedFont>
      <p:font typeface="Montserrat"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16867ED1-5DA7-44F8-9692-64369A37E7E3}">
  <a:tblStyle styleId="{16867ED1-5DA7-44F8-9692-64369A37E7E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96" autoAdjust="0"/>
    <p:restoredTop sz="73032" autoAdjust="0"/>
  </p:normalViewPr>
  <p:slideViewPr>
    <p:cSldViewPr>
      <p:cViewPr varScale="1">
        <p:scale>
          <a:sx n="75" d="100"/>
          <a:sy n="75" d="100"/>
        </p:scale>
        <p:origin x="-504"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biblia.com/bible/nlt/Hab%201.6"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s://biblia.com/bible/nlt/Habakkuk%203.16" TargetMode="External"/><Relationship Id="rId4" Type="http://schemas.openxmlformats.org/officeDocument/2006/relationships/hyperlink" Target="https://biblia.com/bible/nlt/Habakkuk%202.1"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biblia.com/bible/esv/Hab%201.6"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Determining the date of the book of Habakkuk is quite a bit easier than dating most books. He spoke often of an imminent Babylonian invasion (</a:t>
            </a:r>
            <a:r>
              <a:rPr lang="en-US" dirty="0" smtClean="0">
                <a:hlinkClick r:id="rId3"/>
              </a:rPr>
              <a:t>Habakkuk 1:6</a:t>
            </a:r>
            <a:r>
              <a:rPr lang="en-US" dirty="0" smtClean="0"/>
              <a:t>; </a:t>
            </a:r>
            <a:r>
              <a:rPr lang="en-US" dirty="0" smtClean="0">
                <a:hlinkClick r:id="rId4"/>
              </a:rPr>
              <a:t>2:1</a:t>
            </a:r>
            <a:r>
              <a:rPr lang="en-US" dirty="0" smtClean="0"/>
              <a:t>; </a:t>
            </a:r>
            <a:r>
              <a:rPr lang="en-US" dirty="0" smtClean="0">
                <a:hlinkClick r:id="rId5"/>
              </a:rPr>
              <a:t>3:16</a:t>
            </a:r>
            <a:r>
              <a:rPr lang="en-US" dirty="0" smtClean="0"/>
              <a:t>), an event that occurred on a smaller scale in 605 BC before the total destruction of Judah’s capital city, Jerusalem, in 586 BC. The way Habakkuk described Judah indicates a low time in its history. If the dating is to remain close to the Babylonian invasion, Habakkuk likely prophesied in the first five years of </a:t>
            </a:r>
            <a:r>
              <a:rPr lang="en-US" dirty="0" smtClean="0"/>
              <a:t>Josiah </a:t>
            </a:r>
            <a:r>
              <a:rPr lang="en-US" dirty="0" smtClean="0"/>
              <a:t>reign (609–598 BC) to a king who led his people into evil.</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i</a:t>
            </a:r>
            <a:r>
              <a:rPr lang="en-US" dirty="0" smtClean="0"/>
              <a:t>. It’s hard to say with certainty when Habakkuk prophesied. Since he speaks of God </a:t>
            </a:r>
            <a:r>
              <a:rPr lang="en-US" i="1" dirty="0" smtClean="0"/>
              <a:t>raising up</a:t>
            </a:r>
            <a:r>
              <a:rPr lang="en-US" dirty="0" smtClean="0"/>
              <a:t> the Babylonians (</a:t>
            </a:r>
            <a:r>
              <a:rPr lang="en-US" dirty="0" smtClean="0">
                <a:hlinkClick r:id="rId3"/>
              </a:rPr>
              <a:t>Habakkuk 1:6</a:t>
            </a:r>
            <a:r>
              <a:rPr lang="en-US" dirty="0" smtClean="0"/>
              <a:t>), we can guess that he wrote in the 25-year period between the time when Babylon conquered Nineveh and the Assyrian Empire (612 B.C.) and the time when Babylon conquered Jerusalem (587 B.C.).</a:t>
            </a:r>
          </a:p>
          <a:p>
            <a:r>
              <a:rPr lang="en-US" dirty="0" smtClean="0"/>
              <a:t>ii. We don’t know how old Habakkuk was when he gave this prophecy, but it is likely that he lived during the time of godly king Josiah (640 to 609 B.C.) and then gave this prophecy during the reign of one of Josiah’s successors. Habakkuk knew what it was like to live during a time of revival, and then to see God’s people and the nation slip into lethargy and sin. “Habakkuk had a problem. He had lived through a period of national revival followed by a period of spiritual decline” (</a:t>
            </a:r>
            <a:r>
              <a:rPr lang="en-US" dirty="0" err="1" smtClean="0"/>
              <a:t>Boice</a:t>
            </a:r>
            <a:r>
              <a:rPr lang="en-US" dirty="0" smtClean="0"/>
              <a:t>).</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Habakkuk looked at the </a:t>
            </a:r>
            <a:r>
              <a:rPr lang="en-US" b="1" dirty="0" smtClean="0"/>
              <a:t>violence</a:t>
            </a:r>
            <a:r>
              <a:rPr lang="en-US" dirty="0" smtClean="0"/>
              <a:t> and injustice around him in the nation of Judah. He wondered where God was, and why God did not set things right.</a:t>
            </a:r>
          </a:p>
          <a:p>
            <a:pPr marL="457200" marR="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b="1" dirty="0" smtClean="0"/>
              <a:t>God’s astounding work: bringing the Babylonians to judge Judah.</a:t>
            </a:r>
          </a:p>
          <a:p>
            <a:r>
              <a:rPr lang="en-US" dirty="0" smtClean="0"/>
              <a:t>Habakkuk was first troubled that there was no judgment against Judah; God answered by telling him judgment was on the way. Then Habakkuk was troubled by the </a:t>
            </a:r>
            <a:r>
              <a:rPr lang="en-US" i="1" dirty="0" smtClean="0"/>
              <a:t>agent</a:t>
            </a:r>
            <a:r>
              <a:rPr lang="en-US" dirty="0" smtClean="0"/>
              <a:t> of judgment, the Babylonians – who were an even more wicked people than the people of Judah.</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Same like what Habakkuk</a:t>
            </a:r>
            <a:r>
              <a:rPr lang="en-US" baseline="0" dirty="0" smtClean="0"/>
              <a:t> did </a:t>
            </a:r>
            <a:r>
              <a:rPr lang="en-US" dirty="0" smtClean="0"/>
              <a:t>we must observe the answers God gives by his word, his Spirit, and providences; what the Lord will say to our case. God will not disappoint the believing expectations of those who wait to hear what he will say unto them. </a:t>
            </a:r>
          </a:p>
          <a:p>
            <a:r>
              <a:rPr lang="en-US" dirty="0" smtClean="0"/>
              <a:t>The first Curse upon the pride of life.</a:t>
            </a:r>
          </a:p>
          <a:p>
            <a:r>
              <a:rPr lang="en-US" dirty="0" smtClean="0"/>
              <a:t>The second</a:t>
            </a:r>
            <a:r>
              <a:rPr lang="en-US" baseline="0" dirty="0" smtClean="0"/>
              <a:t> curse is </a:t>
            </a:r>
            <a:r>
              <a:rPr lang="en-US" dirty="0" smtClean="0"/>
              <a:t>upon all</a:t>
            </a:r>
            <a:r>
              <a:rPr lang="en-US" baseline="0" dirty="0" smtClean="0"/>
              <a:t> which was </a:t>
            </a:r>
            <a:r>
              <a:rPr lang="en-US" dirty="0" smtClean="0"/>
              <a:t>gained by fraud and injustice.</a:t>
            </a:r>
          </a:p>
          <a:p>
            <a:r>
              <a:rPr lang="en-US" dirty="0" smtClean="0"/>
              <a:t>The third curse</a:t>
            </a:r>
            <a:r>
              <a:rPr lang="en-US" baseline="0" dirty="0" smtClean="0"/>
              <a:t> is upon </a:t>
            </a:r>
            <a:r>
              <a:rPr lang="en-US" dirty="0" smtClean="0"/>
              <a:t>sinner thinks he has managed his frauds and violence.</a:t>
            </a:r>
          </a:p>
          <a:p>
            <a:r>
              <a:rPr lang="en-US" dirty="0" smtClean="0"/>
              <a:t>The</a:t>
            </a:r>
            <a:r>
              <a:rPr lang="en-US" baseline="0" dirty="0" smtClean="0"/>
              <a:t> fourth is upon Satan to convince Gods people to commit sins.</a:t>
            </a:r>
          </a:p>
          <a:p>
            <a:r>
              <a:rPr lang="en-US" baseline="0" dirty="0" smtClean="0"/>
              <a:t>The fifth is upon the Idol worshipers.</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The prayer of Habakkuk shows us that revival is a work of God, not the achievement of man. There is something man can and must do for revival – simply cry out to God and plead for His reviving work.</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26"/>
            <a:ext cx="9144000" cy="5143523"/>
          </a:xfrm>
          <a:prstGeom prst="rect">
            <a:avLst/>
          </a:prstGeom>
          <a:noFill/>
          <a:ln>
            <a:noFill/>
          </a:ln>
        </p:spPr>
      </p:pic>
      <p:sp>
        <p:nvSpPr>
          <p:cNvPr id="11" name="Google Shape;11;p2"/>
          <p:cNvSpPr txBox="1">
            <a:spLocks noGrp="1"/>
          </p:cNvSpPr>
          <p:nvPr>
            <p:ph type="ctrTitle"/>
          </p:nvPr>
        </p:nvSpPr>
        <p:spPr>
          <a:xfrm>
            <a:off x="2302050" y="1223200"/>
            <a:ext cx="4539900" cy="2697000"/>
          </a:xfrm>
          <a:prstGeom prst="rect">
            <a:avLst/>
          </a:prstGeom>
        </p:spPr>
        <p:txBody>
          <a:bodyPr spcFirstLastPara="1" wrap="square" lIns="0" tIns="0" rIns="0" bIns="0"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26"/>
            <a:ext cx="9144000" cy="5143523"/>
          </a:xfrm>
          <a:prstGeom prst="rect">
            <a:avLst/>
          </a:prstGeom>
          <a:noFill/>
          <a:ln>
            <a:noFill/>
          </a:ln>
        </p:spPr>
      </p:pic>
      <p:sp>
        <p:nvSpPr>
          <p:cNvPr id="18" name="Google Shape;18;p4"/>
          <p:cNvSpPr txBox="1">
            <a:spLocks noGrp="1"/>
          </p:cNvSpPr>
          <p:nvPr>
            <p:ph type="body" idx="1"/>
          </p:nvPr>
        </p:nvSpPr>
        <p:spPr>
          <a:xfrm>
            <a:off x="2370425" y="1780800"/>
            <a:ext cx="4403100" cy="1944300"/>
          </a:xfrm>
          <a:prstGeom prst="rect">
            <a:avLst/>
          </a:prstGeom>
        </p:spPr>
        <p:txBody>
          <a:bodyPr spcFirstLastPara="1" wrap="square" lIns="0" tIns="0" rIns="0" bIns="0" anchor="t" anchorCtr="0"/>
          <a:lstStyle>
            <a:lvl1pPr marL="457200" lvl="0" indent="-368300" algn="ctr" rtl="0">
              <a:spcBef>
                <a:spcPts val="600"/>
              </a:spcBef>
              <a:spcAft>
                <a:spcPts val="0"/>
              </a:spcAft>
              <a:buClr>
                <a:srgbClr val="FFFFFF"/>
              </a:buClr>
              <a:buSzPts val="2200"/>
              <a:buChar char="◦"/>
              <a:defRPr i="1">
                <a:solidFill>
                  <a:srgbClr val="FFFFFF"/>
                </a:solidFill>
              </a:defRPr>
            </a:lvl1pPr>
            <a:lvl2pPr marL="914400" lvl="1" indent="-368300" algn="ctr" rtl="0">
              <a:spcBef>
                <a:spcPts val="1000"/>
              </a:spcBef>
              <a:spcAft>
                <a:spcPts val="0"/>
              </a:spcAft>
              <a:buClr>
                <a:srgbClr val="FFFFFF"/>
              </a:buClr>
              <a:buSzPts val="2200"/>
              <a:buChar char="◦"/>
              <a:defRPr i="1">
                <a:solidFill>
                  <a:srgbClr val="FFFFFF"/>
                </a:solidFill>
              </a:defRPr>
            </a:lvl2pPr>
            <a:lvl3pPr marL="1371600" lvl="2" indent="-368300" algn="ctr" rtl="0">
              <a:spcBef>
                <a:spcPts val="1000"/>
              </a:spcBef>
              <a:spcAft>
                <a:spcPts val="0"/>
              </a:spcAft>
              <a:buClr>
                <a:srgbClr val="FFFFFF"/>
              </a:buClr>
              <a:buSzPts val="2200"/>
              <a:buChar char="◦"/>
              <a:defRPr i="1">
                <a:solidFill>
                  <a:srgbClr val="FFFFFF"/>
                </a:solidFill>
              </a:defRPr>
            </a:lvl3pPr>
            <a:lvl4pPr marL="1828800" lvl="3" indent="-368300" algn="ctr" rtl="0">
              <a:spcBef>
                <a:spcPts val="1000"/>
              </a:spcBef>
              <a:spcAft>
                <a:spcPts val="0"/>
              </a:spcAft>
              <a:buClr>
                <a:srgbClr val="FFFFFF"/>
              </a:buClr>
              <a:buSzPts val="2200"/>
              <a:buChar char="◦"/>
              <a:defRPr i="1">
                <a:solidFill>
                  <a:srgbClr val="FFFFFF"/>
                </a:solidFill>
              </a:defRPr>
            </a:lvl4pPr>
            <a:lvl5pPr marL="2286000" lvl="4" indent="-368300" algn="ctr" rtl="0">
              <a:spcBef>
                <a:spcPts val="1000"/>
              </a:spcBef>
              <a:spcAft>
                <a:spcPts val="0"/>
              </a:spcAft>
              <a:buClr>
                <a:srgbClr val="FFFFFF"/>
              </a:buClr>
              <a:buSzPts val="2200"/>
              <a:buChar char="◦"/>
              <a:defRPr i="1">
                <a:solidFill>
                  <a:srgbClr val="FFFFFF"/>
                </a:solidFill>
              </a:defRPr>
            </a:lvl5pPr>
            <a:lvl6pPr marL="2743200" lvl="5" indent="-368300" algn="ctr" rtl="0">
              <a:spcBef>
                <a:spcPts val="1000"/>
              </a:spcBef>
              <a:spcAft>
                <a:spcPts val="0"/>
              </a:spcAft>
              <a:buClr>
                <a:srgbClr val="FFFFFF"/>
              </a:buClr>
              <a:buSzPts val="2200"/>
              <a:buChar char="◦"/>
              <a:defRPr i="1">
                <a:solidFill>
                  <a:srgbClr val="FFFFFF"/>
                </a:solidFill>
              </a:defRPr>
            </a:lvl6pPr>
            <a:lvl7pPr marL="3200400" lvl="6" indent="-368300" algn="ctr" rtl="0">
              <a:spcBef>
                <a:spcPts val="1000"/>
              </a:spcBef>
              <a:spcAft>
                <a:spcPts val="0"/>
              </a:spcAft>
              <a:buClr>
                <a:srgbClr val="FFFFFF"/>
              </a:buClr>
              <a:buSzPts val="2200"/>
              <a:buChar char="◦"/>
              <a:defRPr i="1">
                <a:solidFill>
                  <a:srgbClr val="FFFFFF"/>
                </a:solidFill>
              </a:defRPr>
            </a:lvl7pPr>
            <a:lvl8pPr marL="3657600" lvl="7" indent="-368300" algn="ctr" rtl="0">
              <a:spcBef>
                <a:spcPts val="1000"/>
              </a:spcBef>
              <a:spcAft>
                <a:spcPts val="0"/>
              </a:spcAft>
              <a:buClr>
                <a:srgbClr val="FFFFFF"/>
              </a:buClr>
              <a:buSzPts val="2200"/>
              <a:buChar char="◦"/>
              <a:defRPr i="1">
                <a:solidFill>
                  <a:srgbClr val="FFFFFF"/>
                </a:solidFill>
              </a:defRPr>
            </a:lvl8pPr>
            <a:lvl9pPr marL="4114800" lvl="8" indent="-368300" algn="ctr">
              <a:spcBef>
                <a:spcPts val="1000"/>
              </a:spcBef>
              <a:spcAft>
                <a:spcPts val="1000"/>
              </a:spcAft>
              <a:buClr>
                <a:srgbClr val="FFFFFF"/>
              </a:buClr>
              <a:buSzPts val="2200"/>
              <a:buChar char="◦"/>
              <a:defRPr i="1">
                <a:solidFill>
                  <a:srgbClr val="FFFFFF"/>
                </a:solidFill>
              </a:defRPr>
            </a:lvl9pPr>
          </a:lstStyle>
          <a:p>
            <a:endParaRPr/>
          </a:p>
        </p:txBody>
      </p:sp>
      <p:sp>
        <p:nvSpPr>
          <p:cNvPr id="19" name="Google Shape;19;p4"/>
          <p:cNvSpPr txBox="1"/>
          <p:nvPr/>
        </p:nvSpPr>
        <p:spPr>
          <a:xfrm>
            <a:off x="3593400" y="1162369"/>
            <a:ext cx="1957200" cy="6537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t" anchorCtr="0">
            <a:noAutofit/>
          </a:bodyPr>
          <a:lstStyle/>
          <a:p>
            <a:pPr marL="0" lvl="0" indent="0" algn="ctr" rtl="0">
              <a:spcBef>
                <a:spcPts val="0"/>
              </a:spcBef>
              <a:spcAft>
                <a:spcPts val="0"/>
              </a:spcAft>
              <a:buNone/>
            </a:pPr>
            <a:r>
              <a:rPr lang="en" sz="7200" b="1">
                <a:solidFill>
                  <a:srgbClr val="FFFFFF"/>
                </a:solidFill>
                <a:latin typeface="Montserrat"/>
                <a:ea typeface="Montserrat"/>
                <a:cs typeface="Montserrat"/>
                <a:sym typeface="Montserrat"/>
              </a:rPr>
              <a:t>“</a:t>
            </a:r>
            <a:endParaRPr sz="7200" b="1">
              <a:solidFill>
                <a:srgbClr val="FFFFFF"/>
              </a:solidFill>
              <a:latin typeface="Montserrat"/>
              <a:ea typeface="Montserrat"/>
              <a:cs typeface="Montserrat"/>
              <a:sym typeface="Montserrat"/>
            </a:endParaRPr>
          </a:p>
        </p:txBody>
      </p:sp>
      <p:sp>
        <p:nvSpPr>
          <p:cNvPr id="20" name="Google Shape;20;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pic>
        <p:nvPicPr>
          <p:cNvPr id="22" name="Google Shape;22;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699000" y="911700"/>
            <a:ext cx="2020800" cy="3327600"/>
          </a:xfrm>
          <a:prstGeom prst="rect">
            <a:avLst/>
          </a:prstGeom>
        </p:spPr>
        <p:txBody>
          <a:bodyPr spcFirstLastPara="1" wrap="square" lIns="0" tIns="0" rIns="0" bIns="0" anchor="ctr" anchorCtr="0"/>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4" name="Google Shape;24;p5"/>
          <p:cNvSpPr txBox="1">
            <a:spLocks noGrp="1"/>
          </p:cNvSpPr>
          <p:nvPr>
            <p:ph type="body" idx="1"/>
          </p:nvPr>
        </p:nvSpPr>
        <p:spPr>
          <a:xfrm>
            <a:off x="3844325" y="805325"/>
            <a:ext cx="4842600" cy="3548100"/>
          </a:xfrm>
          <a:prstGeom prst="rect">
            <a:avLst/>
          </a:prstGeom>
        </p:spPr>
        <p:txBody>
          <a:bodyPr spcFirstLastPara="1" wrap="square" lIns="0" tIns="0" rIns="0" bIns="0" anchor="ctr" anchorCtr="0"/>
          <a:lstStyle>
            <a:lvl1pPr marL="457200" lvl="0" indent="-368300">
              <a:spcBef>
                <a:spcPts val="600"/>
              </a:spcBef>
              <a:spcAft>
                <a:spcPts val="0"/>
              </a:spcAft>
              <a:buSzPts val="2200"/>
              <a:buChar char="◦"/>
              <a:defRPr/>
            </a:lvl1pPr>
            <a:lvl2pPr marL="914400" lvl="1" indent="-368300">
              <a:spcBef>
                <a:spcPts val="1000"/>
              </a:spcBef>
              <a:spcAft>
                <a:spcPts val="0"/>
              </a:spcAft>
              <a:buSzPts val="2200"/>
              <a:buChar char="◦"/>
              <a:defRPr/>
            </a:lvl2pPr>
            <a:lvl3pPr marL="1371600" lvl="2" indent="-368300">
              <a:spcBef>
                <a:spcPts val="1000"/>
              </a:spcBef>
              <a:spcAft>
                <a:spcPts val="0"/>
              </a:spcAft>
              <a:buSzPts val="2200"/>
              <a:buChar char="◦"/>
              <a:defRPr/>
            </a:lvl3pPr>
            <a:lvl4pPr marL="1828800" lvl="3" indent="-368300">
              <a:spcBef>
                <a:spcPts val="1000"/>
              </a:spcBef>
              <a:spcAft>
                <a:spcPts val="0"/>
              </a:spcAft>
              <a:buSzPts val="2200"/>
              <a:buChar char="◦"/>
              <a:defRPr/>
            </a:lvl4pPr>
            <a:lvl5pPr marL="2286000" lvl="4" indent="-368300">
              <a:spcBef>
                <a:spcPts val="1000"/>
              </a:spcBef>
              <a:spcAft>
                <a:spcPts val="0"/>
              </a:spcAft>
              <a:buSzPts val="2200"/>
              <a:buChar char="◦"/>
              <a:defRPr/>
            </a:lvl5pPr>
            <a:lvl6pPr marL="2743200" lvl="5" indent="-368300">
              <a:spcBef>
                <a:spcPts val="1000"/>
              </a:spcBef>
              <a:spcAft>
                <a:spcPts val="0"/>
              </a:spcAft>
              <a:buSzPts val="2200"/>
              <a:buChar char="◦"/>
              <a:defRPr/>
            </a:lvl6pPr>
            <a:lvl7pPr marL="3200400" lvl="6" indent="-368300">
              <a:spcBef>
                <a:spcPts val="1000"/>
              </a:spcBef>
              <a:spcAft>
                <a:spcPts val="0"/>
              </a:spcAft>
              <a:buSzPts val="2200"/>
              <a:buChar char="◦"/>
              <a:defRPr/>
            </a:lvl7pPr>
            <a:lvl8pPr marL="3657600" lvl="7" indent="-368300">
              <a:spcBef>
                <a:spcPts val="1000"/>
              </a:spcBef>
              <a:spcAft>
                <a:spcPts val="0"/>
              </a:spcAft>
              <a:buSzPts val="2200"/>
              <a:buChar char="◦"/>
              <a:defRPr/>
            </a:lvl8pPr>
            <a:lvl9pPr marL="4114800" lvl="8" indent="-368300">
              <a:spcBef>
                <a:spcPts val="1000"/>
              </a:spcBef>
              <a:spcAft>
                <a:spcPts val="1000"/>
              </a:spcAft>
              <a:buSzPts val="2200"/>
              <a:buChar char="◦"/>
              <a:defRPr/>
            </a:lvl9pPr>
          </a:lstStyle>
          <a:p>
            <a:endParaRPr/>
          </a:p>
        </p:txBody>
      </p:sp>
      <p:sp>
        <p:nvSpPr>
          <p:cNvPr id="25" name="Google Shape;25;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1"/>
        <p:cNvGrpSpPr/>
        <p:nvPr/>
      </p:nvGrpSpPr>
      <p:grpSpPr>
        <a:xfrm>
          <a:off x="0" y="0"/>
          <a:ext cx="0" cy="0"/>
          <a:chOff x="0" y="0"/>
          <a:chExt cx="0" cy="0"/>
        </a:xfrm>
      </p:grpSpPr>
      <p:pic>
        <p:nvPicPr>
          <p:cNvPr id="32" name="Google Shape;32;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3" name="Google Shape;33;p7"/>
          <p:cNvSpPr txBox="1">
            <a:spLocks noGrp="1"/>
          </p:cNvSpPr>
          <p:nvPr>
            <p:ph type="title"/>
          </p:nvPr>
        </p:nvSpPr>
        <p:spPr>
          <a:xfrm>
            <a:off x="699000" y="911700"/>
            <a:ext cx="2020800" cy="3327600"/>
          </a:xfrm>
          <a:prstGeom prst="rect">
            <a:avLst/>
          </a:prstGeom>
        </p:spPr>
        <p:txBody>
          <a:bodyPr spcFirstLastPara="1" wrap="square" lIns="0" tIns="0" rIns="0" bIns="0" anchor="ctr" anchorCtr="0"/>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34" name="Google Shape;34;p7"/>
          <p:cNvSpPr txBox="1">
            <a:spLocks noGrp="1"/>
          </p:cNvSpPr>
          <p:nvPr>
            <p:ph type="body" idx="1"/>
          </p:nvPr>
        </p:nvSpPr>
        <p:spPr>
          <a:xfrm>
            <a:off x="3844325" y="805325"/>
            <a:ext cx="2250300" cy="3540600"/>
          </a:xfrm>
          <a:prstGeom prst="rect">
            <a:avLst/>
          </a:prstGeom>
        </p:spPr>
        <p:txBody>
          <a:bodyPr spcFirstLastPara="1" wrap="square" lIns="0" tIns="0" rIns="0" bIns="0" anchor="ctr" anchorCtr="0"/>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35" name="Google Shape;35;p7"/>
          <p:cNvSpPr txBox="1">
            <a:spLocks noGrp="1"/>
          </p:cNvSpPr>
          <p:nvPr>
            <p:ph type="body" idx="2"/>
          </p:nvPr>
        </p:nvSpPr>
        <p:spPr>
          <a:xfrm>
            <a:off x="6436624" y="805325"/>
            <a:ext cx="2250300" cy="3540600"/>
          </a:xfrm>
          <a:prstGeom prst="rect">
            <a:avLst/>
          </a:prstGeom>
        </p:spPr>
        <p:txBody>
          <a:bodyPr spcFirstLastPara="1" wrap="square" lIns="0" tIns="0" rIns="0" bIns="0" anchor="ctr" anchorCtr="0"/>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36" name="Google Shape;36;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3C78D8"/>
            </a:gs>
            <a:gs pos="100000">
              <a:srgbClr val="00FFFF"/>
            </a:gs>
          </a:gsLst>
          <a:lin ang="540001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99000" y="911700"/>
            <a:ext cx="2020800" cy="33276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lstStyle>
            <a:lvl1pPr lvl="0">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1pPr>
            <a:lvl2pPr lvl="1">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2pPr>
            <a:lvl3pPr lvl="2">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3pPr>
            <a:lvl4pPr lvl="3">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4pPr>
            <a:lvl5pPr lvl="4">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5pPr>
            <a:lvl6pPr lvl="5">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6pPr>
            <a:lvl7pPr lvl="6">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7pPr>
            <a:lvl8pPr lvl="7">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8pPr>
            <a:lvl9pPr lvl="8">
              <a:spcBef>
                <a:spcPts val="0"/>
              </a:spcBef>
              <a:spcAft>
                <a:spcPts val="0"/>
              </a:spcAft>
              <a:buClr>
                <a:srgbClr val="FFFFFF"/>
              </a:buClr>
              <a:buSzPts val="2600"/>
              <a:buFont typeface="Montserrat ExtraBold"/>
              <a:buNone/>
              <a:defRPr sz="2600">
                <a:solidFill>
                  <a:srgbClr val="FFFFFF"/>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3844325" y="805325"/>
            <a:ext cx="4842600" cy="3548100"/>
          </a:xfrm>
          <a:prstGeom prst="rect">
            <a:avLst/>
          </a:prstGeom>
          <a:noFill/>
          <a:ln>
            <a:noFill/>
          </a:ln>
        </p:spPr>
        <p:txBody>
          <a:bodyPr spcFirstLastPara="1" wrap="square" lIns="0" tIns="0" rIns="0" bIns="0" anchor="ctr" anchorCtr="0"/>
          <a:lstStyle>
            <a:lvl1pPr marL="457200" lvl="0" indent="-368300">
              <a:lnSpc>
                <a:spcPct val="115000"/>
              </a:lnSpc>
              <a:spcBef>
                <a:spcPts val="6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1pPr>
            <a:lvl2pPr marL="914400" lvl="1"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2pPr>
            <a:lvl3pPr marL="1371600" lvl="2"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3pPr>
            <a:lvl4pPr marL="1828800" lvl="3"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4pPr>
            <a:lvl5pPr marL="2286000" lvl="4"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5pPr>
            <a:lvl6pPr marL="2743200" lvl="5"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6pPr>
            <a:lvl7pPr marL="3200400" lvl="6"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7pPr>
            <a:lvl8pPr marL="3657600" lvl="7" indent="-368300">
              <a:lnSpc>
                <a:spcPct val="115000"/>
              </a:lnSpc>
              <a:spcBef>
                <a:spcPts val="1000"/>
              </a:spcBef>
              <a:spcAft>
                <a:spcPts val="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8pPr>
            <a:lvl9pPr marL="4114800" lvl="8" indent="-368300">
              <a:lnSpc>
                <a:spcPct val="115000"/>
              </a:lnSpc>
              <a:spcBef>
                <a:spcPts val="1000"/>
              </a:spcBef>
              <a:spcAft>
                <a:spcPts val="1000"/>
              </a:spcAft>
              <a:buClr>
                <a:srgbClr val="B7B7B7"/>
              </a:buClr>
              <a:buSzPts val="2200"/>
              <a:buFont typeface="Montserrat Light"/>
              <a:buChar char="◦"/>
              <a:defRPr sz="2200">
                <a:solidFill>
                  <a:srgbClr val="666666"/>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200">
                <a:solidFill>
                  <a:srgbClr val="B7B7B7"/>
                </a:solidFill>
                <a:latin typeface="Montserrat Light"/>
                <a:ea typeface="Montserrat Light"/>
                <a:cs typeface="Montserrat Light"/>
                <a:sym typeface="Montserrat Light"/>
              </a:defRPr>
            </a:lvl1pPr>
            <a:lvl2pPr lvl="1" algn="r">
              <a:buNone/>
              <a:defRPr sz="1200">
                <a:solidFill>
                  <a:srgbClr val="B7B7B7"/>
                </a:solidFill>
                <a:latin typeface="Montserrat Light"/>
                <a:ea typeface="Montserrat Light"/>
                <a:cs typeface="Montserrat Light"/>
                <a:sym typeface="Montserrat Light"/>
              </a:defRPr>
            </a:lvl2pPr>
            <a:lvl3pPr lvl="2" algn="r">
              <a:buNone/>
              <a:defRPr sz="1200">
                <a:solidFill>
                  <a:srgbClr val="B7B7B7"/>
                </a:solidFill>
                <a:latin typeface="Montserrat Light"/>
                <a:ea typeface="Montserrat Light"/>
                <a:cs typeface="Montserrat Light"/>
                <a:sym typeface="Montserrat Light"/>
              </a:defRPr>
            </a:lvl3pPr>
            <a:lvl4pPr lvl="3" algn="r">
              <a:buNone/>
              <a:defRPr sz="1200">
                <a:solidFill>
                  <a:srgbClr val="B7B7B7"/>
                </a:solidFill>
                <a:latin typeface="Montserrat Light"/>
                <a:ea typeface="Montserrat Light"/>
                <a:cs typeface="Montserrat Light"/>
                <a:sym typeface="Montserrat Light"/>
              </a:defRPr>
            </a:lvl4pPr>
            <a:lvl5pPr lvl="4" algn="r">
              <a:buNone/>
              <a:defRPr sz="1200">
                <a:solidFill>
                  <a:srgbClr val="B7B7B7"/>
                </a:solidFill>
                <a:latin typeface="Montserrat Light"/>
                <a:ea typeface="Montserrat Light"/>
                <a:cs typeface="Montserrat Light"/>
                <a:sym typeface="Montserrat Light"/>
              </a:defRPr>
            </a:lvl5pPr>
            <a:lvl6pPr lvl="5" algn="r">
              <a:buNone/>
              <a:defRPr sz="1200">
                <a:solidFill>
                  <a:srgbClr val="B7B7B7"/>
                </a:solidFill>
                <a:latin typeface="Montserrat Light"/>
                <a:ea typeface="Montserrat Light"/>
                <a:cs typeface="Montserrat Light"/>
                <a:sym typeface="Montserrat Light"/>
              </a:defRPr>
            </a:lvl6pPr>
            <a:lvl7pPr lvl="6" algn="r">
              <a:buNone/>
              <a:defRPr sz="1200">
                <a:solidFill>
                  <a:srgbClr val="B7B7B7"/>
                </a:solidFill>
                <a:latin typeface="Montserrat Light"/>
                <a:ea typeface="Montserrat Light"/>
                <a:cs typeface="Montserrat Light"/>
                <a:sym typeface="Montserrat Light"/>
              </a:defRPr>
            </a:lvl7pPr>
            <a:lvl8pPr lvl="7" algn="r">
              <a:buNone/>
              <a:defRPr sz="1200">
                <a:solidFill>
                  <a:srgbClr val="B7B7B7"/>
                </a:solidFill>
                <a:latin typeface="Montserrat Light"/>
                <a:ea typeface="Montserrat Light"/>
                <a:cs typeface="Montserrat Light"/>
                <a:sym typeface="Montserrat Light"/>
              </a:defRPr>
            </a:lvl8pPr>
            <a:lvl9pPr lvl="8" algn="r">
              <a:buNone/>
              <a:defRPr sz="1200">
                <a:solidFill>
                  <a:srgbClr val="B7B7B7"/>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buNone/>
            </a:pPr>
            <a:r>
              <a:rPr lang="en-US" b="1" dirty="0" smtClean="0"/>
              <a:t>Minor Prophets </a:t>
            </a:r>
            <a:endParaRPr lang="en-US" b="1"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a:t>
            </a:fld>
            <a:endParaRPr lang="en"/>
          </a:p>
        </p:txBody>
      </p:sp>
      <p:sp>
        <p:nvSpPr>
          <p:cNvPr id="4" name="TextBox 3"/>
          <p:cNvSpPr txBox="1"/>
          <p:nvPr/>
        </p:nvSpPr>
        <p:spPr>
          <a:xfrm>
            <a:off x="2743200" y="3867150"/>
            <a:ext cx="914400" cy="307777"/>
          </a:xfrm>
          <a:prstGeom prst="rect">
            <a:avLst/>
          </a:prstGeom>
          <a:noFill/>
        </p:spPr>
        <p:txBody>
          <a:bodyPr wrap="square" rtlCol="0">
            <a:spAutoFit/>
          </a:bodyPr>
          <a:lstStyle/>
          <a:p>
            <a:r>
              <a:rPr lang="en-US" b="1" dirty="0" smtClean="0"/>
              <a:t>Hosea</a:t>
            </a:r>
            <a:endParaRPr lang="en-US" dirty="0"/>
          </a:p>
        </p:txBody>
      </p:sp>
      <p:sp>
        <p:nvSpPr>
          <p:cNvPr id="6" name="Slide Number Placeholder 2"/>
          <p:cNvSpPr txBox="1">
            <a:spLocks/>
          </p:cNvSpPr>
          <p:nvPr/>
        </p:nvSpPr>
        <p:spPr>
          <a:xfrm>
            <a:off x="8632984" y="4902251"/>
            <a:ext cx="548700" cy="39360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smtClean="0">
                <a:ln>
                  <a:noFill/>
                </a:ln>
                <a:solidFill>
                  <a:srgbClr val="B7B7B7"/>
                </a:solidFill>
                <a:effectLst/>
                <a:uLnTx/>
                <a:uFillTx/>
                <a:latin typeface="Montserrat Light"/>
                <a:ea typeface="Montserrat Light"/>
                <a:cs typeface="Montserrat Light"/>
                <a:sym typeface="Montserrat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 sz="1200" b="0" i="0" u="none" strike="noStrike" kern="0" cap="none" spc="0" normalizeH="0" baseline="0" noProof="0">
              <a:ln>
                <a:noFill/>
              </a:ln>
              <a:solidFill>
                <a:srgbClr val="B7B7B7"/>
              </a:solidFill>
              <a:effectLst/>
              <a:uLnTx/>
              <a:uFillTx/>
              <a:latin typeface="Montserrat Light"/>
              <a:ea typeface="Montserrat Light"/>
              <a:cs typeface="Montserrat Light"/>
              <a:sym typeface="Montserrat Light"/>
            </a:endParaRPr>
          </a:p>
        </p:txBody>
      </p:sp>
      <p:sp>
        <p:nvSpPr>
          <p:cNvPr id="7" name="TextBox 6"/>
          <p:cNvSpPr txBox="1"/>
          <p:nvPr/>
        </p:nvSpPr>
        <p:spPr>
          <a:xfrm>
            <a:off x="2057400" y="3257550"/>
            <a:ext cx="914400" cy="307777"/>
          </a:xfrm>
          <a:prstGeom prst="rect">
            <a:avLst/>
          </a:prstGeom>
          <a:noFill/>
        </p:spPr>
        <p:txBody>
          <a:bodyPr wrap="square" rtlCol="0">
            <a:spAutoFit/>
          </a:bodyPr>
          <a:lstStyle/>
          <a:p>
            <a:r>
              <a:rPr lang="en-US" b="1" dirty="0" smtClean="0"/>
              <a:t>Joel</a:t>
            </a:r>
            <a:endParaRPr lang="en-US" dirty="0"/>
          </a:p>
        </p:txBody>
      </p:sp>
      <p:sp>
        <p:nvSpPr>
          <p:cNvPr id="9" name="Slide Number Placeholder 2"/>
          <p:cNvSpPr txBox="1">
            <a:spLocks/>
          </p:cNvSpPr>
          <p:nvPr/>
        </p:nvSpPr>
        <p:spPr>
          <a:xfrm>
            <a:off x="8785384" y="5054651"/>
            <a:ext cx="548700" cy="39360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smtClean="0">
                <a:ln>
                  <a:noFill/>
                </a:ln>
                <a:solidFill>
                  <a:srgbClr val="B7B7B7"/>
                </a:solidFill>
                <a:effectLst/>
                <a:uLnTx/>
                <a:uFillTx/>
                <a:latin typeface="Montserrat Light"/>
                <a:ea typeface="Montserrat Light"/>
                <a:cs typeface="Montserrat Light"/>
                <a:sym typeface="Montserrat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 sz="1200" b="0" i="0" u="none" strike="noStrike" kern="0" cap="none" spc="0" normalizeH="0" baseline="0" noProof="0">
              <a:ln>
                <a:noFill/>
              </a:ln>
              <a:solidFill>
                <a:srgbClr val="B7B7B7"/>
              </a:solidFill>
              <a:effectLst/>
              <a:uLnTx/>
              <a:uFillTx/>
              <a:latin typeface="Montserrat Light"/>
              <a:ea typeface="Montserrat Light"/>
              <a:cs typeface="Montserrat Light"/>
              <a:sym typeface="Montserrat Light"/>
            </a:endParaRPr>
          </a:p>
        </p:txBody>
      </p:sp>
      <p:sp>
        <p:nvSpPr>
          <p:cNvPr id="10" name="TextBox 9"/>
          <p:cNvSpPr txBox="1"/>
          <p:nvPr/>
        </p:nvSpPr>
        <p:spPr>
          <a:xfrm>
            <a:off x="2057400" y="2571750"/>
            <a:ext cx="914400" cy="307777"/>
          </a:xfrm>
          <a:prstGeom prst="rect">
            <a:avLst/>
          </a:prstGeom>
          <a:noFill/>
        </p:spPr>
        <p:txBody>
          <a:bodyPr wrap="square" rtlCol="0">
            <a:spAutoFit/>
          </a:bodyPr>
          <a:lstStyle/>
          <a:p>
            <a:r>
              <a:rPr lang="en-US" b="1" dirty="0" smtClean="0"/>
              <a:t>Amos</a:t>
            </a:r>
            <a:endParaRPr lang="en-US" dirty="0"/>
          </a:p>
        </p:txBody>
      </p:sp>
      <p:sp>
        <p:nvSpPr>
          <p:cNvPr id="12" name="Slide Number Placeholder 2"/>
          <p:cNvSpPr txBox="1">
            <a:spLocks/>
          </p:cNvSpPr>
          <p:nvPr/>
        </p:nvSpPr>
        <p:spPr>
          <a:xfrm>
            <a:off x="8937784" y="5207051"/>
            <a:ext cx="548700" cy="39360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smtClean="0">
                <a:ln>
                  <a:noFill/>
                </a:ln>
                <a:solidFill>
                  <a:srgbClr val="B7B7B7"/>
                </a:solidFill>
                <a:effectLst/>
                <a:uLnTx/>
                <a:uFillTx/>
                <a:latin typeface="Montserrat Light"/>
                <a:ea typeface="Montserrat Light"/>
                <a:cs typeface="Montserrat Light"/>
                <a:sym typeface="Montserrat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 sz="1200" b="0" i="0" u="none" strike="noStrike" kern="0" cap="none" spc="0" normalizeH="0" baseline="0" noProof="0">
              <a:ln>
                <a:noFill/>
              </a:ln>
              <a:solidFill>
                <a:srgbClr val="B7B7B7"/>
              </a:solidFill>
              <a:effectLst/>
              <a:uLnTx/>
              <a:uFillTx/>
              <a:latin typeface="Montserrat Light"/>
              <a:ea typeface="Montserrat Light"/>
              <a:cs typeface="Montserrat Light"/>
              <a:sym typeface="Montserrat Light"/>
            </a:endParaRPr>
          </a:p>
        </p:txBody>
      </p:sp>
      <p:sp>
        <p:nvSpPr>
          <p:cNvPr id="13" name="TextBox 12"/>
          <p:cNvSpPr txBox="1"/>
          <p:nvPr/>
        </p:nvSpPr>
        <p:spPr>
          <a:xfrm>
            <a:off x="1981200" y="1962150"/>
            <a:ext cx="914400" cy="307777"/>
          </a:xfrm>
          <a:prstGeom prst="rect">
            <a:avLst/>
          </a:prstGeom>
          <a:noFill/>
        </p:spPr>
        <p:txBody>
          <a:bodyPr wrap="square" rtlCol="0">
            <a:spAutoFit/>
          </a:bodyPr>
          <a:lstStyle/>
          <a:p>
            <a:r>
              <a:rPr lang="en-US" b="1" dirty="0" smtClean="0"/>
              <a:t>Obadiah</a:t>
            </a:r>
            <a:endParaRPr lang="en-US" dirty="0"/>
          </a:p>
        </p:txBody>
      </p:sp>
      <p:sp>
        <p:nvSpPr>
          <p:cNvPr id="15" name="Slide Number Placeholder 2"/>
          <p:cNvSpPr txBox="1">
            <a:spLocks/>
          </p:cNvSpPr>
          <p:nvPr/>
        </p:nvSpPr>
        <p:spPr>
          <a:xfrm>
            <a:off x="9090184" y="5359451"/>
            <a:ext cx="548700" cy="39360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smtClean="0">
                <a:ln>
                  <a:noFill/>
                </a:ln>
                <a:solidFill>
                  <a:srgbClr val="B7B7B7"/>
                </a:solidFill>
                <a:effectLst/>
                <a:uLnTx/>
                <a:uFillTx/>
                <a:latin typeface="Montserrat Light"/>
                <a:ea typeface="Montserrat Light"/>
                <a:cs typeface="Montserrat Light"/>
                <a:sym typeface="Montserrat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 sz="1200" b="0" i="0" u="none" strike="noStrike" kern="0" cap="none" spc="0" normalizeH="0" baseline="0" noProof="0">
              <a:ln>
                <a:noFill/>
              </a:ln>
              <a:solidFill>
                <a:srgbClr val="B7B7B7"/>
              </a:solidFill>
              <a:effectLst/>
              <a:uLnTx/>
              <a:uFillTx/>
              <a:latin typeface="Montserrat Light"/>
              <a:ea typeface="Montserrat Light"/>
              <a:cs typeface="Montserrat Light"/>
              <a:sym typeface="Montserrat Light"/>
            </a:endParaRPr>
          </a:p>
        </p:txBody>
      </p:sp>
      <p:sp>
        <p:nvSpPr>
          <p:cNvPr id="16" name="TextBox 15"/>
          <p:cNvSpPr txBox="1"/>
          <p:nvPr/>
        </p:nvSpPr>
        <p:spPr>
          <a:xfrm>
            <a:off x="2209800" y="1352550"/>
            <a:ext cx="914400" cy="307777"/>
          </a:xfrm>
          <a:prstGeom prst="rect">
            <a:avLst/>
          </a:prstGeom>
          <a:noFill/>
        </p:spPr>
        <p:txBody>
          <a:bodyPr wrap="square" rtlCol="0">
            <a:spAutoFit/>
          </a:bodyPr>
          <a:lstStyle/>
          <a:p>
            <a:r>
              <a:rPr lang="en-US" b="1" dirty="0" smtClean="0"/>
              <a:t>Jonah</a:t>
            </a:r>
            <a:endParaRPr lang="en-US" dirty="0"/>
          </a:p>
        </p:txBody>
      </p:sp>
      <p:sp>
        <p:nvSpPr>
          <p:cNvPr id="18" name="Slide Number Placeholder 2"/>
          <p:cNvSpPr txBox="1">
            <a:spLocks/>
          </p:cNvSpPr>
          <p:nvPr/>
        </p:nvSpPr>
        <p:spPr>
          <a:xfrm>
            <a:off x="9242584" y="5511851"/>
            <a:ext cx="548700" cy="39360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smtClean="0">
                <a:ln>
                  <a:noFill/>
                </a:ln>
                <a:solidFill>
                  <a:srgbClr val="B7B7B7"/>
                </a:solidFill>
                <a:effectLst/>
                <a:uLnTx/>
                <a:uFillTx/>
                <a:latin typeface="Montserrat Light"/>
                <a:ea typeface="Montserrat Light"/>
                <a:cs typeface="Montserrat Light"/>
                <a:sym typeface="Montserrat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 sz="1200" b="0" i="0" u="none" strike="noStrike" kern="0" cap="none" spc="0" normalizeH="0" baseline="0" noProof="0">
              <a:ln>
                <a:noFill/>
              </a:ln>
              <a:solidFill>
                <a:srgbClr val="B7B7B7"/>
              </a:solidFill>
              <a:effectLst/>
              <a:uLnTx/>
              <a:uFillTx/>
              <a:latin typeface="Montserrat Light"/>
              <a:ea typeface="Montserrat Light"/>
              <a:cs typeface="Montserrat Light"/>
              <a:sym typeface="Montserrat Light"/>
            </a:endParaRPr>
          </a:p>
        </p:txBody>
      </p:sp>
      <p:sp>
        <p:nvSpPr>
          <p:cNvPr id="19" name="TextBox 18"/>
          <p:cNvSpPr txBox="1"/>
          <p:nvPr/>
        </p:nvSpPr>
        <p:spPr>
          <a:xfrm>
            <a:off x="3200400" y="1047750"/>
            <a:ext cx="914400" cy="307777"/>
          </a:xfrm>
          <a:prstGeom prst="rect">
            <a:avLst/>
          </a:prstGeom>
          <a:noFill/>
        </p:spPr>
        <p:txBody>
          <a:bodyPr wrap="square" rtlCol="0">
            <a:spAutoFit/>
          </a:bodyPr>
          <a:lstStyle/>
          <a:p>
            <a:r>
              <a:rPr lang="en-US" b="1" dirty="0" smtClean="0"/>
              <a:t>Micah</a:t>
            </a:r>
            <a:endParaRPr lang="en-US" dirty="0"/>
          </a:p>
        </p:txBody>
      </p:sp>
      <p:sp>
        <p:nvSpPr>
          <p:cNvPr id="21" name="Slide Number Placeholder 2"/>
          <p:cNvSpPr txBox="1">
            <a:spLocks/>
          </p:cNvSpPr>
          <p:nvPr/>
        </p:nvSpPr>
        <p:spPr>
          <a:xfrm>
            <a:off x="9394984" y="5664251"/>
            <a:ext cx="548700" cy="39360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smtClean="0">
                <a:ln>
                  <a:noFill/>
                </a:ln>
                <a:solidFill>
                  <a:srgbClr val="B7B7B7"/>
                </a:solidFill>
                <a:effectLst/>
                <a:uLnTx/>
                <a:uFillTx/>
                <a:latin typeface="Montserrat Light"/>
                <a:ea typeface="Montserrat Light"/>
                <a:cs typeface="Montserrat Light"/>
                <a:sym typeface="Montserrat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 sz="1200" b="0" i="0" u="none" strike="noStrike" kern="0" cap="none" spc="0" normalizeH="0" baseline="0" noProof="0">
              <a:ln>
                <a:noFill/>
              </a:ln>
              <a:solidFill>
                <a:srgbClr val="B7B7B7"/>
              </a:solidFill>
              <a:effectLst/>
              <a:uLnTx/>
              <a:uFillTx/>
              <a:latin typeface="Montserrat Light"/>
              <a:ea typeface="Montserrat Light"/>
              <a:cs typeface="Montserrat Light"/>
              <a:sym typeface="Montserrat Light"/>
            </a:endParaRPr>
          </a:p>
        </p:txBody>
      </p:sp>
      <p:sp>
        <p:nvSpPr>
          <p:cNvPr id="22" name="TextBox 21"/>
          <p:cNvSpPr txBox="1"/>
          <p:nvPr/>
        </p:nvSpPr>
        <p:spPr>
          <a:xfrm>
            <a:off x="5181600" y="1047750"/>
            <a:ext cx="914400" cy="307777"/>
          </a:xfrm>
          <a:prstGeom prst="rect">
            <a:avLst/>
          </a:prstGeom>
          <a:noFill/>
        </p:spPr>
        <p:txBody>
          <a:bodyPr wrap="square" rtlCol="0">
            <a:spAutoFit/>
          </a:bodyPr>
          <a:lstStyle/>
          <a:p>
            <a:r>
              <a:rPr lang="en-US" b="1" dirty="0" smtClean="0"/>
              <a:t>Nahum</a:t>
            </a:r>
            <a:endParaRPr lang="en-US" dirty="0"/>
          </a:p>
        </p:txBody>
      </p:sp>
      <p:sp>
        <p:nvSpPr>
          <p:cNvPr id="24" name="Slide Number Placeholder 2"/>
          <p:cNvSpPr txBox="1">
            <a:spLocks/>
          </p:cNvSpPr>
          <p:nvPr/>
        </p:nvSpPr>
        <p:spPr>
          <a:xfrm>
            <a:off x="9547384" y="5816651"/>
            <a:ext cx="548700" cy="39360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smtClean="0">
                <a:ln>
                  <a:noFill/>
                </a:ln>
                <a:solidFill>
                  <a:srgbClr val="B7B7B7"/>
                </a:solidFill>
                <a:effectLst/>
                <a:uLnTx/>
                <a:uFillTx/>
                <a:latin typeface="Montserrat Light"/>
                <a:ea typeface="Montserrat Light"/>
                <a:cs typeface="Montserrat Light"/>
                <a:sym typeface="Montserrat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 sz="1200" b="0" i="0" u="none" strike="noStrike" kern="0" cap="none" spc="0" normalizeH="0" baseline="0" noProof="0">
              <a:ln>
                <a:noFill/>
              </a:ln>
              <a:solidFill>
                <a:srgbClr val="B7B7B7"/>
              </a:solidFill>
              <a:effectLst/>
              <a:uLnTx/>
              <a:uFillTx/>
              <a:latin typeface="Montserrat Light"/>
              <a:ea typeface="Montserrat Light"/>
              <a:cs typeface="Montserrat Light"/>
              <a:sym typeface="Montserrat Light"/>
            </a:endParaRPr>
          </a:p>
        </p:txBody>
      </p:sp>
      <p:sp>
        <p:nvSpPr>
          <p:cNvPr id="25" name="TextBox 24"/>
          <p:cNvSpPr txBox="1"/>
          <p:nvPr/>
        </p:nvSpPr>
        <p:spPr>
          <a:xfrm>
            <a:off x="5943600" y="1428750"/>
            <a:ext cx="1447800" cy="307777"/>
          </a:xfrm>
          <a:prstGeom prst="rect">
            <a:avLst/>
          </a:prstGeom>
          <a:noFill/>
        </p:spPr>
        <p:txBody>
          <a:bodyPr wrap="square" rtlCol="0">
            <a:spAutoFit/>
          </a:bodyPr>
          <a:lstStyle/>
          <a:p>
            <a:r>
              <a:rPr lang="en-US" b="1" dirty="0" smtClean="0"/>
              <a:t>Habakkuk</a:t>
            </a:r>
            <a:endParaRPr lang="en-US" dirty="0"/>
          </a:p>
        </p:txBody>
      </p:sp>
      <p:sp>
        <p:nvSpPr>
          <p:cNvPr id="27" name="Slide Number Placeholder 2"/>
          <p:cNvSpPr txBox="1">
            <a:spLocks/>
          </p:cNvSpPr>
          <p:nvPr/>
        </p:nvSpPr>
        <p:spPr>
          <a:xfrm>
            <a:off x="9699784" y="5969051"/>
            <a:ext cx="548700" cy="39360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smtClean="0">
                <a:ln>
                  <a:noFill/>
                </a:ln>
                <a:solidFill>
                  <a:srgbClr val="B7B7B7"/>
                </a:solidFill>
                <a:effectLst/>
                <a:uLnTx/>
                <a:uFillTx/>
                <a:latin typeface="Montserrat Light"/>
                <a:ea typeface="Montserrat Light"/>
                <a:cs typeface="Montserrat Light"/>
                <a:sym typeface="Montserrat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 sz="1200" b="0" i="0" u="none" strike="noStrike" kern="0" cap="none" spc="0" normalizeH="0" baseline="0" noProof="0">
              <a:ln>
                <a:noFill/>
              </a:ln>
              <a:solidFill>
                <a:srgbClr val="B7B7B7"/>
              </a:solidFill>
              <a:effectLst/>
              <a:uLnTx/>
              <a:uFillTx/>
              <a:latin typeface="Montserrat Light"/>
              <a:ea typeface="Montserrat Light"/>
              <a:cs typeface="Montserrat Light"/>
              <a:sym typeface="Montserrat Light"/>
            </a:endParaRPr>
          </a:p>
        </p:txBody>
      </p:sp>
      <p:sp>
        <p:nvSpPr>
          <p:cNvPr id="28" name="TextBox 27"/>
          <p:cNvSpPr txBox="1"/>
          <p:nvPr/>
        </p:nvSpPr>
        <p:spPr>
          <a:xfrm>
            <a:off x="5943600" y="2114550"/>
            <a:ext cx="1447800" cy="307777"/>
          </a:xfrm>
          <a:prstGeom prst="rect">
            <a:avLst/>
          </a:prstGeom>
          <a:noFill/>
        </p:spPr>
        <p:txBody>
          <a:bodyPr wrap="square" rtlCol="0">
            <a:spAutoFit/>
          </a:bodyPr>
          <a:lstStyle/>
          <a:p>
            <a:r>
              <a:rPr lang="en-US" b="1" dirty="0" smtClean="0"/>
              <a:t>Zephaniah</a:t>
            </a:r>
            <a:endParaRPr lang="en-US" dirty="0"/>
          </a:p>
        </p:txBody>
      </p:sp>
      <p:sp>
        <p:nvSpPr>
          <p:cNvPr id="30" name="Slide Number Placeholder 2"/>
          <p:cNvSpPr txBox="1">
            <a:spLocks/>
          </p:cNvSpPr>
          <p:nvPr/>
        </p:nvSpPr>
        <p:spPr>
          <a:xfrm>
            <a:off x="9852184" y="6121451"/>
            <a:ext cx="548700" cy="393600"/>
          </a:xfrm>
          <a:prstGeom prst="rect">
            <a:avLst/>
          </a:prstGeom>
          <a:noFill/>
          <a:ln>
            <a:noFill/>
          </a:ln>
        </p:spPr>
        <p:txBody>
          <a:bodyPr spcFirstLastPara="1" wrap="square" lIns="0" tIns="0" rIns="0" bIns="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200" b="0" i="0" u="none" strike="noStrike" kern="0" cap="none" spc="0" normalizeH="0" baseline="0" noProof="0" smtClean="0">
                <a:ln>
                  <a:noFill/>
                </a:ln>
                <a:solidFill>
                  <a:srgbClr val="B7B7B7"/>
                </a:solidFill>
                <a:effectLst/>
                <a:uLnTx/>
                <a:uFillTx/>
                <a:latin typeface="Montserrat Light"/>
                <a:ea typeface="Montserrat Light"/>
                <a:cs typeface="Montserrat Light"/>
                <a:sym typeface="Montserrat Light"/>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lang="en" sz="1200" b="0" i="0" u="none" strike="noStrike" kern="0" cap="none" spc="0" normalizeH="0" baseline="0" noProof="0">
              <a:ln>
                <a:noFill/>
              </a:ln>
              <a:solidFill>
                <a:srgbClr val="B7B7B7"/>
              </a:solidFill>
              <a:effectLst/>
              <a:uLnTx/>
              <a:uFillTx/>
              <a:latin typeface="Montserrat Light"/>
              <a:ea typeface="Montserrat Light"/>
              <a:cs typeface="Montserrat Light"/>
              <a:sym typeface="Montserrat Light"/>
            </a:endParaRPr>
          </a:p>
        </p:txBody>
      </p:sp>
      <p:sp>
        <p:nvSpPr>
          <p:cNvPr id="31" name="TextBox 30"/>
          <p:cNvSpPr txBox="1"/>
          <p:nvPr/>
        </p:nvSpPr>
        <p:spPr>
          <a:xfrm>
            <a:off x="6172200" y="2571750"/>
            <a:ext cx="914400" cy="307777"/>
          </a:xfrm>
          <a:prstGeom prst="rect">
            <a:avLst/>
          </a:prstGeom>
          <a:noFill/>
        </p:spPr>
        <p:txBody>
          <a:bodyPr wrap="square" rtlCol="0">
            <a:spAutoFit/>
          </a:bodyPr>
          <a:lstStyle/>
          <a:p>
            <a:r>
              <a:rPr lang="en-US" b="1" dirty="0" smtClean="0"/>
              <a:t>Haggai</a:t>
            </a:r>
            <a:endParaRPr lang="en-US" dirty="0"/>
          </a:p>
        </p:txBody>
      </p:sp>
      <p:sp>
        <p:nvSpPr>
          <p:cNvPr id="35" name="TextBox 34"/>
          <p:cNvSpPr txBox="1"/>
          <p:nvPr/>
        </p:nvSpPr>
        <p:spPr>
          <a:xfrm>
            <a:off x="6019800" y="3257550"/>
            <a:ext cx="1600200" cy="307777"/>
          </a:xfrm>
          <a:prstGeom prst="rect">
            <a:avLst/>
          </a:prstGeom>
          <a:noFill/>
        </p:spPr>
        <p:txBody>
          <a:bodyPr wrap="square" rtlCol="0">
            <a:spAutoFit/>
          </a:bodyPr>
          <a:lstStyle/>
          <a:p>
            <a:r>
              <a:rPr lang="en-US" b="1" dirty="0" smtClean="0"/>
              <a:t>Zechariah</a:t>
            </a:r>
            <a:endParaRPr lang="en-US" dirty="0"/>
          </a:p>
        </p:txBody>
      </p:sp>
      <p:sp>
        <p:nvSpPr>
          <p:cNvPr id="36" name="TextBox 35"/>
          <p:cNvSpPr txBox="1"/>
          <p:nvPr/>
        </p:nvSpPr>
        <p:spPr>
          <a:xfrm>
            <a:off x="5867400" y="3943350"/>
            <a:ext cx="914400" cy="307777"/>
          </a:xfrm>
          <a:prstGeom prst="rect">
            <a:avLst/>
          </a:prstGeom>
          <a:noFill/>
        </p:spPr>
        <p:txBody>
          <a:bodyPr wrap="square" rtlCol="0">
            <a:spAutoFit/>
          </a:bodyPr>
          <a:lstStyle/>
          <a:p>
            <a:r>
              <a:rPr lang="en-US" b="1" dirty="0" smtClean="0"/>
              <a:t>Malachi</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2302050" y="1223200"/>
            <a:ext cx="4539900" cy="2697000"/>
          </a:xfrm>
          <a:prstGeom prst="rect">
            <a:avLst/>
          </a:prstGeom>
        </p:spPr>
        <p:txBody>
          <a:bodyPr spcFirstLastPara="1" wrap="square" lIns="0" tIns="0" rIns="0" bIns="0" anchor="ctr" anchorCtr="0">
            <a:noAutofit/>
          </a:bodyPr>
          <a:lstStyle/>
          <a:p>
            <a:r>
              <a:rPr lang="en-US" b="1" dirty="0" smtClean="0"/>
              <a:t>Habakkuk</a:t>
            </a: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E61E7F"/>
            </a:gs>
            <a:gs pos="100000">
              <a:srgbClr val="FF9900"/>
            </a:gs>
          </a:gsLst>
          <a:lin ang="5400700" scaled="0"/>
        </a:gradFill>
        <a:effectLst/>
      </p:bgPr>
    </p:bg>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p>
            <a:pPr lvl="0"/>
            <a:r>
              <a:rPr lang="en-US" sz="1800" dirty="0" smtClean="0"/>
              <a:t>Introduction to the book </a:t>
            </a:r>
            <a:r>
              <a:rPr lang="en-US" sz="1800" dirty="0" smtClean="0"/>
              <a:t>of Habakkuk </a:t>
            </a:r>
            <a:endParaRPr sz="1800" dirty="0"/>
          </a:p>
        </p:txBody>
      </p:sp>
      <p:sp>
        <p:nvSpPr>
          <p:cNvPr id="69" name="Google Shape;69;p14"/>
          <p:cNvSpPr txBox="1">
            <a:spLocks noGrp="1"/>
          </p:cNvSpPr>
          <p:nvPr>
            <p:ph type="body" idx="1"/>
          </p:nvPr>
        </p:nvSpPr>
        <p:spPr>
          <a:xfrm>
            <a:off x="3844324" y="438150"/>
            <a:ext cx="4004276" cy="4343400"/>
          </a:xfrm>
          <a:prstGeom prst="rect">
            <a:avLst/>
          </a:prstGeom>
        </p:spPr>
        <p:txBody>
          <a:bodyPr spcFirstLastPara="1" wrap="square" lIns="0" tIns="0" rIns="0" bIns="0" anchor="t" anchorCtr="0">
            <a:noAutofit/>
          </a:bodyPr>
          <a:lstStyle/>
          <a:p>
            <a:pPr marL="0" indent="0">
              <a:buClr>
                <a:schemeClr val="dk1"/>
              </a:buClr>
              <a:buSzPts val="1100"/>
              <a:buFont typeface="Wingdings" pitchFamily="2" charset="2"/>
              <a:buChar char="Ø"/>
            </a:pPr>
            <a:r>
              <a:rPr lang="en-US" dirty="0" smtClean="0"/>
              <a:t>Habakkuk (</a:t>
            </a:r>
            <a:r>
              <a:rPr lang="en-US" dirty="0" err="1" smtClean="0"/>
              <a:t>chabhaqquq</a:t>
            </a:r>
            <a:r>
              <a:rPr lang="en-US" dirty="0" smtClean="0"/>
              <a:t>) means "embrace</a:t>
            </a:r>
            <a:r>
              <a:rPr lang="en-US" dirty="0" smtClean="0"/>
              <a:t>,“</a:t>
            </a:r>
          </a:p>
          <a:p>
            <a:pPr marL="0" indent="0">
              <a:buClr>
                <a:schemeClr val="dk1"/>
              </a:buClr>
              <a:buSzPts val="1100"/>
              <a:buFont typeface="Wingdings" pitchFamily="2" charset="2"/>
              <a:buChar char="Ø"/>
            </a:pPr>
            <a:r>
              <a:rPr lang="en-US" dirty="0" smtClean="0"/>
              <a:t>The church fathers think that He was from the tribe of Levi </a:t>
            </a:r>
            <a:r>
              <a:rPr lang="en-US" dirty="0" smtClean="0"/>
              <a:t>based upon the presence of the musical </a:t>
            </a:r>
            <a:r>
              <a:rPr lang="en-US" dirty="0" smtClean="0"/>
              <a:t>song </a:t>
            </a:r>
            <a:r>
              <a:rPr lang="en-US" dirty="0" smtClean="0"/>
              <a:t>at the end of the third </a:t>
            </a:r>
            <a:r>
              <a:rPr lang="en-US" dirty="0" smtClean="0"/>
              <a:t>chapter.</a:t>
            </a:r>
          </a:p>
          <a:p>
            <a:pPr marL="0" indent="0">
              <a:buClr>
                <a:schemeClr val="dk1"/>
              </a:buClr>
              <a:buSzPts val="1100"/>
              <a:buFont typeface="Wingdings" pitchFamily="2" charset="2"/>
              <a:buChar char="Ø"/>
            </a:pPr>
            <a:r>
              <a:rPr lang="en-US" dirty="0" smtClean="0"/>
              <a:t>He </a:t>
            </a:r>
            <a:r>
              <a:rPr lang="en-US" dirty="0" smtClean="0"/>
              <a:t>lived </a:t>
            </a:r>
            <a:r>
              <a:rPr lang="en-US" dirty="0" smtClean="0"/>
              <a:t>during the rule </a:t>
            </a:r>
            <a:r>
              <a:rPr lang="en-US" dirty="0" smtClean="0"/>
              <a:t>of King </a:t>
            </a:r>
            <a:r>
              <a:rPr lang="en-US" dirty="0" err="1" smtClean="0"/>
              <a:t>Jehoiakim</a:t>
            </a:r>
            <a:endParaRPr lang="en-US" dirty="0" smtClean="0"/>
          </a:p>
          <a:p>
            <a:pPr marL="0" indent="0">
              <a:buClr>
                <a:schemeClr val="dk1"/>
              </a:buClr>
              <a:buSzPts val="1100"/>
              <a:buFont typeface="Wingdings" pitchFamily="2" charset="2"/>
              <a:buChar char="Ø"/>
            </a:pPr>
            <a:r>
              <a:rPr lang="en-US" dirty="0" smtClean="0"/>
              <a:t>The Prophecies of Habakkuk were probably written </a:t>
            </a:r>
            <a:r>
              <a:rPr lang="en-US" dirty="0" smtClean="0"/>
              <a:t>between B.C. 612 -605</a:t>
            </a:r>
            <a:endParaRPr dirty="0"/>
          </a:p>
        </p:txBody>
      </p:sp>
      <p:sp>
        <p:nvSpPr>
          <p:cNvPr id="71" name="Google Shape;71;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pPr marL="0" lvl="0" indent="0" algn="r" rtl="0">
                <a:spcBef>
                  <a:spcPts val="0"/>
                </a:spcBef>
                <a:spcAft>
                  <a:spcPts val="0"/>
                </a:spcAft>
                <a:buClr>
                  <a:srgbClr val="000000"/>
                </a:buClr>
                <a:buSzPts val="1100"/>
                <a:buFont typeface="Arial"/>
                <a:buNone/>
              </a:pPr>
              <a:t>3</a:t>
            </a:fld>
            <a:endParaRPr/>
          </a:p>
        </p:txBody>
      </p:sp>
      <p:pic>
        <p:nvPicPr>
          <p:cNvPr id="53250" name="Picture 2" descr="Image result for New year resolutions"/>
          <p:cNvPicPr>
            <a:picLocks noChangeAspect="1" noChangeArrowheads="1"/>
          </p:cNvPicPr>
          <p:nvPr/>
        </p:nvPicPr>
        <p:blipFill>
          <a:blip r:embed="rId3"/>
          <a:srcRect/>
          <a:stretch>
            <a:fillRect/>
          </a:stretch>
        </p:blipFill>
        <p:spPr bwMode="auto">
          <a:xfrm>
            <a:off x="7874247" y="0"/>
            <a:ext cx="1269753" cy="12763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a:t>
            </a:fld>
            <a:endParaRPr lang="en"/>
          </a:p>
        </p:txBody>
      </p:sp>
      <p:pic>
        <p:nvPicPr>
          <p:cNvPr id="1026" name="Picture 2" descr="http://static1.squarespace.com/static/586eb3372994ca8b180cb830/586eb40dbb7f1e219b475615/586eb413bb7f1e219b475713/1483650067183/Old-Testament-Timeline1.jpg?format=original"/>
          <p:cNvPicPr>
            <a:picLocks noChangeAspect="1" noChangeArrowheads="1"/>
          </p:cNvPicPr>
          <p:nvPr/>
        </p:nvPicPr>
        <p:blipFill>
          <a:blip r:embed="rId4"/>
          <a:srcRect/>
          <a:stretch>
            <a:fillRect/>
          </a:stretch>
        </p:blipFill>
        <p:spPr bwMode="auto">
          <a:xfrm>
            <a:off x="-27668" y="-171450"/>
            <a:ext cx="9171668" cy="5562600"/>
          </a:xfrm>
          <a:prstGeom prst="rect">
            <a:avLst/>
          </a:prstGeom>
          <a:noFill/>
        </p:spPr>
      </p:pic>
      <p:cxnSp>
        <p:nvCxnSpPr>
          <p:cNvPr id="6" name="Straight Arrow Connector 5"/>
          <p:cNvCxnSpPr/>
          <p:nvPr/>
        </p:nvCxnSpPr>
        <p:spPr>
          <a:xfrm flipV="1">
            <a:off x="4800600" y="3562350"/>
            <a:ext cx="91440" cy="36576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ransition>
    <p:fade thruBlk="1"/>
    <p:sndAc>
      <p:stSnd>
        <p:snd r:embed="rId3" name="arrow.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1</a:t>
            </a:r>
            <a:endParaRPr lang="en-US" dirty="0"/>
          </a:p>
        </p:txBody>
      </p:sp>
      <p:sp>
        <p:nvSpPr>
          <p:cNvPr id="3" name="Text Placeholder 2"/>
          <p:cNvSpPr>
            <a:spLocks noGrp="1"/>
          </p:cNvSpPr>
          <p:nvPr>
            <p:ph type="body" idx="1"/>
          </p:nvPr>
        </p:nvSpPr>
        <p:spPr/>
        <p:txBody>
          <a:bodyPr/>
          <a:lstStyle/>
          <a:p>
            <a:pPr>
              <a:buFont typeface="Wingdings" pitchFamily="2" charset="2"/>
              <a:buChar char="Ø"/>
            </a:pPr>
            <a:r>
              <a:rPr lang="en-US" sz="1800" dirty="0" smtClean="0"/>
              <a:t>(V  1 -5) </a:t>
            </a:r>
            <a:r>
              <a:rPr lang="en-US" sz="1800" dirty="0" smtClean="0"/>
              <a:t>Habakkuk </a:t>
            </a:r>
            <a:r>
              <a:rPr lang="en-US" sz="1800" dirty="0" smtClean="0"/>
              <a:t>complained about the violence and he questioned </a:t>
            </a:r>
            <a:r>
              <a:rPr lang="en-US" sz="1800" dirty="0" smtClean="0"/>
              <a:t>God for the </a:t>
            </a:r>
            <a:r>
              <a:rPr lang="en-US" sz="1800" dirty="0" smtClean="0"/>
              <a:t>injustice towards the people of Israel.</a:t>
            </a:r>
          </a:p>
          <a:p>
            <a:pPr>
              <a:buFont typeface="Wingdings" pitchFamily="2" charset="2"/>
              <a:buChar char="Ø"/>
            </a:pPr>
            <a:r>
              <a:rPr lang="en-US" sz="1800" dirty="0" smtClean="0"/>
              <a:t>V (6 – 11 ) God answered by letting </a:t>
            </a:r>
            <a:r>
              <a:rPr lang="en-US" sz="1800" dirty="0" smtClean="0"/>
              <a:t>Habakkuk prophesy</a:t>
            </a:r>
            <a:endParaRPr lang="en-US" sz="1800" dirty="0" smtClean="0"/>
          </a:p>
          <a:p>
            <a:pPr>
              <a:buFont typeface="Wingdings" pitchFamily="2" charset="2"/>
              <a:buChar char="Ø"/>
            </a:pPr>
            <a:r>
              <a:rPr lang="en-US" sz="1800" dirty="0" smtClean="0"/>
              <a:t>(V  </a:t>
            </a:r>
            <a:r>
              <a:rPr lang="en-US" sz="1800" dirty="0" smtClean="0"/>
              <a:t>12 -17) Again the prophet appeal to God ,Now that he is aware of the punishment But still questioning how </a:t>
            </a:r>
            <a:r>
              <a:rPr lang="en-US" sz="1800" dirty="0" smtClean="0"/>
              <a:t>God is holy, </a:t>
            </a:r>
            <a:r>
              <a:rPr lang="en-US" sz="1800" dirty="0" smtClean="0"/>
              <a:t>yet allows this punishment by the hand of wicked people</a:t>
            </a:r>
            <a:endParaRPr lang="en-US" sz="1800" dirty="0" smtClean="0"/>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a:t>
            </a:fld>
            <a:endParaRPr lang="en"/>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2</a:t>
            </a:r>
            <a:endParaRPr lang="en-US" dirty="0"/>
          </a:p>
        </p:txBody>
      </p:sp>
      <p:sp>
        <p:nvSpPr>
          <p:cNvPr id="3" name="Text Placeholder 2"/>
          <p:cNvSpPr>
            <a:spLocks noGrp="1"/>
          </p:cNvSpPr>
          <p:nvPr>
            <p:ph type="body" idx="1"/>
          </p:nvPr>
        </p:nvSpPr>
        <p:spPr/>
        <p:txBody>
          <a:bodyPr/>
          <a:lstStyle/>
          <a:p>
            <a:pPr>
              <a:buFont typeface="Wingdings" pitchFamily="2" charset="2"/>
              <a:buChar char="Ø"/>
            </a:pPr>
            <a:r>
              <a:rPr lang="en-US" dirty="0" smtClean="0"/>
              <a:t>Habakkuk must wait in faith</a:t>
            </a:r>
            <a:r>
              <a:rPr lang="en-US" dirty="0" smtClean="0"/>
              <a:t>.</a:t>
            </a:r>
          </a:p>
          <a:p>
            <a:pPr>
              <a:buFont typeface="Wingdings" pitchFamily="2" charset="2"/>
              <a:buChar char="Ø"/>
            </a:pPr>
            <a:r>
              <a:rPr lang="en-US" dirty="0" smtClean="0"/>
              <a:t>Judgments upon the Chaldeans. </a:t>
            </a:r>
            <a:endParaRPr lang="en-US" dirty="0" smtClean="0"/>
          </a:p>
          <a:p>
            <a:pPr>
              <a:buFont typeface="Wingdings" pitchFamily="2" charset="2"/>
              <a:buChar char="Ø"/>
            </a:pPr>
            <a:r>
              <a:rPr lang="en-US" dirty="0" smtClean="0"/>
              <a:t>Judgments </a:t>
            </a:r>
            <a:r>
              <a:rPr lang="en-US" dirty="0" smtClean="0"/>
              <a:t>upon drunkenness </a:t>
            </a:r>
            <a:r>
              <a:rPr lang="en-US" dirty="0" smtClean="0"/>
              <a:t>and idolatry.</a:t>
            </a: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6</a:t>
            </a:fld>
            <a:endParaRPr lang="en"/>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3</a:t>
            </a:r>
            <a:endParaRPr lang="en-US" dirty="0"/>
          </a:p>
        </p:txBody>
      </p:sp>
      <p:sp>
        <p:nvSpPr>
          <p:cNvPr id="3" name="Text Placeholder 2"/>
          <p:cNvSpPr>
            <a:spLocks noGrp="1"/>
          </p:cNvSpPr>
          <p:nvPr>
            <p:ph type="body" idx="1"/>
          </p:nvPr>
        </p:nvSpPr>
        <p:spPr/>
        <p:txBody>
          <a:bodyPr/>
          <a:lstStyle/>
          <a:p>
            <a:r>
              <a:rPr lang="en-US" b="1" dirty="0" smtClean="0"/>
              <a:t>Habakkuk’s </a:t>
            </a:r>
            <a:r>
              <a:rPr lang="en-US" b="1" dirty="0" smtClean="0"/>
              <a:t>Prayer</a:t>
            </a:r>
          </a:p>
          <a:p>
            <a:r>
              <a:rPr lang="en-US" dirty="0" smtClean="0"/>
              <a:t>Habakkuk </a:t>
            </a:r>
            <a:r>
              <a:rPr lang="en-US" dirty="0" smtClean="0"/>
              <a:t>prayed </a:t>
            </a:r>
            <a:r>
              <a:rPr lang="en-US" dirty="0" smtClean="0"/>
              <a:t>for </a:t>
            </a:r>
            <a:r>
              <a:rPr lang="en-US" i="1" dirty="0" smtClean="0"/>
              <a:t>revival</a:t>
            </a:r>
            <a:r>
              <a:rPr lang="en-US" dirty="0" smtClean="0"/>
              <a:t>. He knew how God once worked and how His people once </a:t>
            </a:r>
            <a:r>
              <a:rPr lang="en-US" dirty="0" smtClean="0"/>
              <a:t>responded.</a:t>
            </a:r>
          </a:p>
          <a:p>
            <a:r>
              <a:rPr lang="en-US" dirty="0" smtClean="0"/>
              <a:t>Habakkuk </a:t>
            </a:r>
            <a:r>
              <a:rPr lang="en-US" dirty="0" smtClean="0"/>
              <a:t>wanted to </a:t>
            </a:r>
            <a:r>
              <a:rPr lang="en-US" dirty="0" smtClean="0"/>
              <a:t>witness this </a:t>
            </a:r>
            <a:r>
              <a:rPr lang="en-US" dirty="0" smtClean="0"/>
              <a:t>again.</a:t>
            </a: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7</a:t>
            </a:fld>
            <a:endParaRPr lang="en"/>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3C78D8"/>
            </a:gs>
            <a:gs pos="100000">
              <a:srgbClr val="00FFFF"/>
            </a:gs>
          </a:gsLst>
          <a:lin ang="5400700" scaled="0"/>
        </a:gradFill>
        <a:effectLst/>
      </p:bgPr>
    </p:bg>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533400" y="895350"/>
            <a:ext cx="2577600" cy="3327600"/>
          </a:xfrm>
          <a:prstGeom prst="rect">
            <a:avLst/>
          </a:prstGeom>
        </p:spPr>
        <p:txBody>
          <a:bodyPr spcFirstLastPara="1" wrap="square" lIns="0" tIns="0" rIns="0" bIns="0" anchor="ctr" anchorCtr="0">
            <a:noAutofit/>
          </a:bodyPr>
          <a:lstStyle/>
          <a:p>
            <a:pPr lvl="0"/>
            <a:r>
              <a:rPr lang="en" sz="2000" dirty="0" smtClean="0"/>
              <a:t>Important service </a:t>
            </a:r>
            <a:r>
              <a:rPr lang="en-US" sz="2000" dirty="0" smtClean="0"/>
              <a:t>lessons learned </a:t>
            </a:r>
            <a:r>
              <a:rPr lang="en-US" sz="2000" dirty="0" smtClean="0"/>
              <a:t>from </a:t>
            </a:r>
            <a:r>
              <a:rPr lang="en-US" sz="2000" dirty="0" smtClean="0"/>
              <a:t>Habakkuk</a:t>
            </a:r>
            <a:endParaRPr sz="2000" dirty="0"/>
          </a:p>
        </p:txBody>
      </p:sp>
      <p:sp>
        <p:nvSpPr>
          <p:cNvPr id="97" name="Google Shape;97;p18"/>
          <p:cNvSpPr txBox="1">
            <a:spLocks noGrp="1"/>
          </p:cNvSpPr>
          <p:nvPr>
            <p:ph type="body" idx="1"/>
          </p:nvPr>
        </p:nvSpPr>
        <p:spPr>
          <a:xfrm>
            <a:off x="3844325" y="805325"/>
            <a:ext cx="4842600" cy="3548100"/>
          </a:xfrm>
          <a:prstGeom prst="rect">
            <a:avLst/>
          </a:prstGeom>
        </p:spPr>
        <p:txBody>
          <a:bodyPr spcFirstLastPara="1" wrap="square" lIns="0" tIns="0" rIns="0" bIns="0" anchor="ctr" anchorCtr="0">
            <a:noAutofit/>
          </a:bodyPr>
          <a:lstStyle/>
          <a:p>
            <a:pPr>
              <a:buFont typeface="Wingdings" pitchFamily="2" charset="2"/>
              <a:buChar char="Ø"/>
            </a:pPr>
            <a:r>
              <a:rPr lang="en-US" sz="1600" dirty="0" smtClean="0"/>
              <a:t>The servant heart is always open to God carrying his own burdens along with his children problems and put them </a:t>
            </a:r>
            <a:r>
              <a:rPr lang="en-US" sz="1600" dirty="0" err="1" smtClean="0"/>
              <a:t>infront</a:t>
            </a:r>
            <a:r>
              <a:rPr lang="en-US" sz="1600" dirty="0" smtClean="0"/>
              <a:t> of God until he realize God purpose and solutions.</a:t>
            </a:r>
          </a:p>
          <a:p>
            <a:pPr>
              <a:buFont typeface="Wingdings" pitchFamily="2" charset="2"/>
              <a:buChar char="Ø"/>
            </a:pPr>
            <a:r>
              <a:rPr lang="en-US" sz="1600" dirty="0" smtClean="0"/>
              <a:t>The servants heart should be open towards his children .The servant should feel their pain and suffering.</a:t>
            </a:r>
          </a:p>
          <a:p>
            <a:pPr>
              <a:buFont typeface="Wingdings" pitchFamily="2" charset="2"/>
              <a:buChar char="Ø"/>
            </a:pPr>
            <a:r>
              <a:rPr lang="en-US" sz="1600" dirty="0" smtClean="0"/>
              <a:t>With a Joyful heart the servants should always react despite all the trouble.</a:t>
            </a:r>
            <a:endParaRPr lang="en-US" sz="1600" dirty="0" smtClean="0"/>
          </a:p>
          <a:p>
            <a:pPr>
              <a:buFont typeface="Wingdings" pitchFamily="2" charset="2"/>
              <a:buChar char="Ø"/>
            </a:pPr>
            <a:endParaRPr lang="en-US" sz="1600" dirty="0"/>
          </a:p>
        </p:txBody>
      </p:sp>
      <p:sp>
        <p:nvSpPr>
          <p:cNvPr id="98" name="Google Shape;98;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pPr marL="0" lvl="0" indent="0" algn="r" rtl="0">
                <a:spcBef>
                  <a:spcPts val="0"/>
                </a:spcBef>
                <a:spcAft>
                  <a:spcPts val="0"/>
                </a:spcAft>
                <a:buClr>
                  <a:srgbClr val="000000"/>
                </a:buClr>
                <a:buSzPts val="1100"/>
                <a:buFont typeface="Arial"/>
                <a:buNone/>
              </a:pPr>
              <a:t>8</a:t>
            </a:fld>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Julie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3052</TotalTime>
  <Words>807</Words>
  <Application>Microsoft Office PowerPoint</Application>
  <PresentationFormat>On-screen Show (16:9)</PresentationFormat>
  <Paragraphs>64</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Montserrat Light</vt:lpstr>
      <vt:lpstr>Montserrat ExtraBold</vt:lpstr>
      <vt:lpstr>Wingdings</vt:lpstr>
      <vt:lpstr>Montserrat</vt:lpstr>
      <vt:lpstr>Juliet template</vt:lpstr>
      <vt:lpstr>Slide 1</vt:lpstr>
      <vt:lpstr>Habakkuk</vt:lpstr>
      <vt:lpstr>Introduction to the book of Habakkuk </vt:lpstr>
      <vt:lpstr>Slide 4</vt:lpstr>
      <vt:lpstr>Chapter 1</vt:lpstr>
      <vt:lpstr>Chapter 2</vt:lpstr>
      <vt:lpstr>Chapter 3</vt:lpstr>
      <vt:lpstr>Important service lessons learned from Habakkuk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New Year. How do I start.</dc:title>
  <dc:creator>Roufaeil's</dc:creator>
  <cp:lastModifiedBy>Roufaeil's</cp:lastModifiedBy>
  <cp:revision>7</cp:revision>
  <dcterms:modified xsi:type="dcterms:W3CDTF">2019-02-04T02:04:08Z</dcterms:modified>
</cp:coreProperties>
</file>